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2.xml" ContentType="application/vnd.openxmlformats-officedocument.themeOverride+xml"/>
  <Override PartName="/ppt/notesSlides/notesSlide4.xml" ContentType="application/vnd.openxmlformats-officedocument.presentationml.notesSlide+xml"/>
  <Override PartName="/ppt/theme/themeOverride3.xml" ContentType="application/vnd.openxmlformats-officedocument.themeOverride+xml"/>
  <Override PartName="/ppt/notesSlides/notesSlide5.xml" ContentType="application/vnd.openxmlformats-officedocument.presentationml.notesSlide+xml"/>
  <Override PartName="/ppt/theme/themeOverride4.xml" ContentType="application/vnd.openxmlformats-officedocument.themeOverride+xml"/>
  <Override PartName="/ppt/notesSlides/notesSlide6.xml" ContentType="application/vnd.openxmlformats-officedocument.presentationml.notesSlide+xml"/>
  <Override PartName="/ppt/theme/themeOverride5.xml" ContentType="application/vnd.openxmlformats-officedocument.themeOverride+xml"/>
  <Override PartName="/ppt/notesSlides/notesSlide7.xml" ContentType="application/vnd.openxmlformats-officedocument.presentationml.notesSlide+xml"/>
  <Override PartName="/ppt/theme/themeOverride6.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theme/themeOverride7.xml" ContentType="application/vnd.openxmlformats-officedocument.themeOverride+xml"/>
  <Override PartName="/ppt/notesSlides/notesSlide20.xml" ContentType="application/vnd.openxmlformats-officedocument.presentationml.notesSlide+xml"/>
  <Override PartName="/ppt/theme/themeOverride8.xml" ContentType="application/vnd.openxmlformats-officedocument.themeOverr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handoutMasterIdLst>
    <p:handoutMasterId r:id="rId39"/>
  </p:handoutMasterIdLst>
  <p:sldIdLst>
    <p:sldId id="256" r:id="rId2"/>
    <p:sldId id="257" r:id="rId3"/>
    <p:sldId id="313" r:id="rId4"/>
    <p:sldId id="335" r:id="rId5"/>
    <p:sldId id="336" r:id="rId6"/>
    <p:sldId id="338" r:id="rId7"/>
    <p:sldId id="339" r:id="rId8"/>
    <p:sldId id="337" r:id="rId9"/>
    <p:sldId id="279" r:id="rId10"/>
    <p:sldId id="317" r:id="rId11"/>
    <p:sldId id="340" r:id="rId12"/>
    <p:sldId id="290" r:id="rId13"/>
    <p:sldId id="330" r:id="rId14"/>
    <p:sldId id="258" r:id="rId15"/>
    <p:sldId id="334" r:id="rId16"/>
    <p:sldId id="283" r:id="rId17"/>
    <p:sldId id="314" r:id="rId18"/>
    <p:sldId id="318" r:id="rId19"/>
    <p:sldId id="260" r:id="rId20"/>
    <p:sldId id="280" r:id="rId21"/>
    <p:sldId id="329" r:id="rId22"/>
    <p:sldId id="281" r:id="rId23"/>
    <p:sldId id="319" r:id="rId24"/>
    <p:sldId id="320" r:id="rId25"/>
    <p:sldId id="331" r:id="rId26"/>
    <p:sldId id="278" r:id="rId27"/>
    <p:sldId id="321" r:id="rId28"/>
    <p:sldId id="323" r:id="rId29"/>
    <p:sldId id="324" r:id="rId30"/>
    <p:sldId id="332" r:id="rId31"/>
    <p:sldId id="333" r:id="rId32"/>
    <p:sldId id="325" r:id="rId33"/>
    <p:sldId id="326" r:id="rId34"/>
    <p:sldId id="328" r:id="rId35"/>
    <p:sldId id="327" r:id="rId36"/>
    <p:sldId id="322"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70C2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554"/>
    <p:restoredTop sz="86371"/>
  </p:normalViewPr>
  <p:slideViewPr>
    <p:cSldViewPr snapToGrid="0" snapToObjects="1">
      <p:cViewPr varScale="1">
        <p:scale>
          <a:sx n="97" d="100"/>
          <a:sy n="97" d="100"/>
        </p:scale>
        <p:origin x="1624" y="184"/>
      </p:cViewPr>
      <p:guideLst>
        <p:guide orient="horz" pos="2160"/>
        <p:guide pos="2880"/>
      </p:guideLst>
    </p:cSldViewPr>
  </p:slideViewPr>
  <p:outlineViewPr>
    <p:cViewPr>
      <p:scale>
        <a:sx n="33" d="100"/>
        <a:sy n="33" d="100"/>
      </p:scale>
      <p:origin x="0" y="-13008"/>
    </p:cViewPr>
  </p:outlineViewPr>
  <p:notesTextViewPr>
    <p:cViewPr>
      <p:scale>
        <a:sx n="100" d="100"/>
        <a:sy n="100" d="100"/>
      </p:scale>
      <p:origin x="0" y="0"/>
    </p:cViewPr>
  </p:notesTextViewPr>
  <p:sorterViewPr>
    <p:cViewPr>
      <p:scale>
        <a:sx n="171" d="100"/>
        <a:sy n="171"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4F1D8E4-616F-E346-8670-DC45584EC247}" type="datetimeFigureOut">
              <a:rPr lang="en-US" smtClean="0"/>
              <a:t>11/21/20</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372E823-63F4-1140-9C6D-E2ACBFC28C28}" type="slidenum">
              <a:rPr lang="en-US" smtClean="0"/>
              <a:t>‹#›</a:t>
            </a:fld>
            <a:endParaRPr lang="en-US"/>
          </a:p>
        </p:txBody>
      </p:sp>
    </p:spTree>
    <p:extLst>
      <p:ext uri="{BB962C8B-B14F-4D97-AF65-F5344CB8AC3E}">
        <p14:creationId xmlns:p14="http://schemas.microsoft.com/office/powerpoint/2010/main" val="9182292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B798A7-55B5-B54E-B3CD-A5C8BB92FF3D}" type="datetimeFigureOut">
              <a:rPr lang="en-US" smtClean="0"/>
              <a:t>11/21/20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1CEE19-8DC2-7249-AA81-925EC9D5E464}" type="slidenum">
              <a:rPr lang="en-US" smtClean="0"/>
              <a:t>‹#›</a:t>
            </a:fld>
            <a:endParaRPr lang="en-US"/>
          </a:p>
        </p:txBody>
      </p:sp>
    </p:spTree>
    <p:extLst>
      <p:ext uri="{BB962C8B-B14F-4D97-AF65-F5344CB8AC3E}">
        <p14:creationId xmlns:p14="http://schemas.microsoft.com/office/powerpoint/2010/main" val="1026436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1CEE19-8DC2-7249-AA81-925EC9D5E464}" type="slidenum">
              <a:rPr lang="en-US" smtClean="0"/>
              <a:t>1</a:t>
            </a:fld>
            <a:endParaRPr lang="en-US"/>
          </a:p>
        </p:txBody>
      </p:sp>
    </p:spTree>
    <p:extLst>
      <p:ext uri="{BB962C8B-B14F-4D97-AF65-F5344CB8AC3E}">
        <p14:creationId xmlns:p14="http://schemas.microsoft.com/office/powerpoint/2010/main" val="5756820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1CEE19-8DC2-7249-AA81-925EC9D5E464}" type="slidenum">
              <a:rPr lang="en-US" smtClean="0"/>
              <a:t>10</a:t>
            </a:fld>
            <a:endParaRPr lang="en-US"/>
          </a:p>
        </p:txBody>
      </p:sp>
    </p:spTree>
    <p:extLst>
      <p:ext uri="{BB962C8B-B14F-4D97-AF65-F5344CB8AC3E}">
        <p14:creationId xmlns:p14="http://schemas.microsoft.com/office/powerpoint/2010/main" val="1204412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1CEE19-8DC2-7249-AA81-925EC9D5E464}" type="slidenum">
              <a:rPr lang="en-US" smtClean="0"/>
              <a:t>11</a:t>
            </a:fld>
            <a:endParaRPr lang="en-US"/>
          </a:p>
        </p:txBody>
      </p:sp>
    </p:spTree>
    <p:extLst>
      <p:ext uri="{BB962C8B-B14F-4D97-AF65-F5344CB8AC3E}">
        <p14:creationId xmlns:p14="http://schemas.microsoft.com/office/powerpoint/2010/main" val="15129384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1CEE19-8DC2-7249-AA81-925EC9D5E464}" type="slidenum">
              <a:rPr lang="en-US" smtClean="0"/>
              <a:t>12</a:t>
            </a:fld>
            <a:endParaRPr lang="en-US"/>
          </a:p>
        </p:txBody>
      </p:sp>
    </p:spTree>
    <p:extLst>
      <p:ext uri="{BB962C8B-B14F-4D97-AF65-F5344CB8AC3E}">
        <p14:creationId xmlns:p14="http://schemas.microsoft.com/office/powerpoint/2010/main" val="10158521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1CEE19-8DC2-7249-AA81-925EC9D5E464}" type="slidenum">
              <a:rPr lang="en-US" smtClean="0"/>
              <a:t>13</a:t>
            </a:fld>
            <a:endParaRPr lang="en-US"/>
          </a:p>
        </p:txBody>
      </p:sp>
    </p:spTree>
    <p:extLst>
      <p:ext uri="{BB962C8B-B14F-4D97-AF65-F5344CB8AC3E}">
        <p14:creationId xmlns:p14="http://schemas.microsoft.com/office/powerpoint/2010/main" val="40818386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1CEE19-8DC2-7249-AA81-925EC9D5E464}" type="slidenum">
              <a:rPr lang="en-US" smtClean="0"/>
              <a:t>14</a:t>
            </a:fld>
            <a:endParaRPr lang="en-US"/>
          </a:p>
        </p:txBody>
      </p:sp>
    </p:spTree>
    <p:extLst>
      <p:ext uri="{BB962C8B-B14F-4D97-AF65-F5344CB8AC3E}">
        <p14:creationId xmlns:p14="http://schemas.microsoft.com/office/powerpoint/2010/main" val="9323603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1CEE19-8DC2-7249-AA81-925EC9D5E464}" type="slidenum">
              <a:rPr lang="en-US" smtClean="0"/>
              <a:t>15</a:t>
            </a:fld>
            <a:endParaRPr lang="en-US"/>
          </a:p>
        </p:txBody>
      </p:sp>
    </p:spTree>
    <p:extLst>
      <p:ext uri="{BB962C8B-B14F-4D97-AF65-F5344CB8AC3E}">
        <p14:creationId xmlns:p14="http://schemas.microsoft.com/office/powerpoint/2010/main" val="22675363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1CEE19-8DC2-7249-AA81-925EC9D5E464}" type="slidenum">
              <a:rPr lang="en-US" smtClean="0"/>
              <a:t>16</a:t>
            </a:fld>
            <a:endParaRPr lang="en-US"/>
          </a:p>
        </p:txBody>
      </p:sp>
    </p:spTree>
    <p:extLst>
      <p:ext uri="{BB962C8B-B14F-4D97-AF65-F5344CB8AC3E}">
        <p14:creationId xmlns:p14="http://schemas.microsoft.com/office/powerpoint/2010/main" val="13337882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1CEE19-8DC2-7249-AA81-925EC9D5E464}" type="slidenum">
              <a:rPr lang="en-US" smtClean="0"/>
              <a:t>17</a:t>
            </a:fld>
            <a:endParaRPr lang="en-US"/>
          </a:p>
        </p:txBody>
      </p:sp>
    </p:spTree>
    <p:extLst>
      <p:ext uri="{BB962C8B-B14F-4D97-AF65-F5344CB8AC3E}">
        <p14:creationId xmlns:p14="http://schemas.microsoft.com/office/powerpoint/2010/main" val="40469233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1CEE19-8DC2-7249-AA81-925EC9D5E464}" type="slidenum">
              <a:rPr lang="en-US" smtClean="0"/>
              <a:t>18</a:t>
            </a:fld>
            <a:endParaRPr lang="en-US"/>
          </a:p>
        </p:txBody>
      </p:sp>
    </p:spTree>
    <p:extLst>
      <p:ext uri="{BB962C8B-B14F-4D97-AF65-F5344CB8AC3E}">
        <p14:creationId xmlns:p14="http://schemas.microsoft.com/office/powerpoint/2010/main" val="10146334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1CEE19-8DC2-7249-AA81-925EC9D5E464}" type="slidenum">
              <a:rPr lang="en-US" smtClean="0"/>
              <a:t>19</a:t>
            </a:fld>
            <a:endParaRPr lang="en-US"/>
          </a:p>
        </p:txBody>
      </p:sp>
    </p:spTree>
    <p:extLst>
      <p:ext uri="{BB962C8B-B14F-4D97-AF65-F5344CB8AC3E}">
        <p14:creationId xmlns:p14="http://schemas.microsoft.com/office/powerpoint/2010/main" val="1109358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spcAft>
                <a:spcPts val="600"/>
              </a:spcAft>
            </a:pPr>
            <a:r>
              <a:rPr lang="en-US" dirty="0"/>
              <a:t>The paralytic lowered through the roof (Lk 5:17-26)</a:t>
            </a:r>
          </a:p>
          <a:p>
            <a:pPr lvl="1">
              <a:spcAft>
                <a:spcPts val="600"/>
              </a:spcAft>
            </a:pPr>
            <a:r>
              <a:rPr lang="en-US" dirty="0"/>
              <a:t>The woman at the Pharisee’s house (Lk 7:36-50)</a:t>
            </a:r>
          </a:p>
          <a:p>
            <a:pPr lvl="1">
              <a:spcAft>
                <a:spcPts val="600"/>
              </a:spcAft>
            </a:pPr>
            <a:r>
              <a:rPr lang="en-US" dirty="0"/>
              <a:t>The story of the Prodigal son (Lk 15:11-32)</a:t>
            </a:r>
          </a:p>
          <a:p>
            <a:pPr lvl="1">
              <a:spcAft>
                <a:spcPts val="600"/>
              </a:spcAft>
            </a:pPr>
            <a:r>
              <a:rPr lang="en-US" dirty="0"/>
              <a:t>The repentant thief (Lk 23:39-43</a:t>
            </a:r>
          </a:p>
          <a:p>
            <a:pPr lvl="1">
              <a:spcAft>
                <a:spcPts val="600"/>
              </a:spcAft>
            </a:pPr>
            <a:r>
              <a:rPr lang="en-US" dirty="0"/>
              <a:t>Jesus even forgave those who crucified him as he hung dying on the cross (Lk 23:34)</a:t>
            </a:r>
          </a:p>
          <a:p>
            <a:endParaRPr lang="en-US" dirty="0"/>
          </a:p>
        </p:txBody>
      </p:sp>
      <p:sp>
        <p:nvSpPr>
          <p:cNvPr id="4" name="Slide Number Placeholder 3"/>
          <p:cNvSpPr>
            <a:spLocks noGrp="1"/>
          </p:cNvSpPr>
          <p:nvPr>
            <p:ph type="sldNum" sz="quarter" idx="10"/>
          </p:nvPr>
        </p:nvSpPr>
        <p:spPr/>
        <p:txBody>
          <a:bodyPr/>
          <a:lstStyle/>
          <a:p>
            <a:fld id="{EE1CEE19-8DC2-7249-AA81-925EC9D5E464}" type="slidenum">
              <a:rPr lang="en-US" smtClean="0"/>
              <a:t>2</a:t>
            </a:fld>
            <a:endParaRPr lang="en-US"/>
          </a:p>
        </p:txBody>
      </p:sp>
    </p:spTree>
    <p:extLst>
      <p:ext uri="{BB962C8B-B14F-4D97-AF65-F5344CB8AC3E}">
        <p14:creationId xmlns:p14="http://schemas.microsoft.com/office/powerpoint/2010/main" val="10746871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1CEE19-8DC2-7249-AA81-925EC9D5E464}" type="slidenum">
              <a:rPr lang="en-US" smtClean="0"/>
              <a:t>20</a:t>
            </a:fld>
            <a:endParaRPr lang="en-US"/>
          </a:p>
        </p:txBody>
      </p:sp>
    </p:spTree>
    <p:extLst>
      <p:ext uri="{BB962C8B-B14F-4D97-AF65-F5344CB8AC3E}">
        <p14:creationId xmlns:p14="http://schemas.microsoft.com/office/powerpoint/2010/main" val="4834791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1CEE19-8DC2-7249-AA81-925EC9D5E464}" type="slidenum">
              <a:rPr lang="en-US" smtClean="0"/>
              <a:t>21</a:t>
            </a:fld>
            <a:endParaRPr lang="en-US"/>
          </a:p>
        </p:txBody>
      </p:sp>
    </p:spTree>
    <p:extLst>
      <p:ext uri="{BB962C8B-B14F-4D97-AF65-F5344CB8AC3E}">
        <p14:creationId xmlns:p14="http://schemas.microsoft.com/office/powerpoint/2010/main" val="14097955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1CEE19-8DC2-7249-AA81-925EC9D5E464}" type="slidenum">
              <a:rPr lang="en-US" smtClean="0"/>
              <a:t>22</a:t>
            </a:fld>
            <a:endParaRPr lang="en-US"/>
          </a:p>
        </p:txBody>
      </p:sp>
    </p:spTree>
    <p:extLst>
      <p:ext uri="{BB962C8B-B14F-4D97-AF65-F5344CB8AC3E}">
        <p14:creationId xmlns:p14="http://schemas.microsoft.com/office/powerpoint/2010/main" val="19033198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1CEE19-8DC2-7249-AA81-925EC9D5E464}" type="slidenum">
              <a:rPr lang="en-US" smtClean="0"/>
              <a:t>23</a:t>
            </a:fld>
            <a:endParaRPr lang="en-US"/>
          </a:p>
        </p:txBody>
      </p:sp>
    </p:spTree>
    <p:extLst>
      <p:ext uri="{BB962C8B-B14F-4D97-AF65-F5344CB8AC3E}">
        <p14:creationId xmlns:p14="http://schemas.microsoft.com/office/powerpoint/2010/main" val="117674698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1CEE19-8DC2-7249-AA81-925EC9D5E464}" type="slidenum">
              <a:rPr lang="en-US" smtClean="0"/>
              <a:t>24</a:t>
            </a:fld>
            <a:endParaRPr lang="en-US"/>
          </a:p>
        </p:txBody>
      </p:sp>
    </p:spTree>
    <p:extLst>
      <p:ext uri="{BB962C8B-B14F-4D97-AF65-F5344CB8AC3E}">
        <p14:creationId xmlns:p14="http://schemas.microsoft.com/office/powerpoint/2010/main" val="378280966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1CEE19-8DC2-7249-AA81-925EC9D5E464}" type="slidenum">
              <a:rPr lang="en-US" smtClean="0"/>
              <a:t>25</a:t>
            </a:fld>
            <a:endParaRPr lang="en-US"/>
          </a:p>
        </p:txBody>
      </p:sp>
    </p:spTree>
    <p:extLst>
      <p:ext uri="{BB962C8B-B14F-4D97-AF65-F5344CB8AC3E}">
        <p14:creationId xmlns:p14="http://schemas.microsoft.com/office/powerpoint/2010/main" val="25290127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1CEE19-8DC2-7249-AA81-925EC9D5E464}" type="slidenum">
              <a:rPr lang="en-US" smtClean="0"/>
              <a:t>26</a:t>
            </a:fld>
            <a:endParaRPr lang="en-US"/>
          </a:p>
        </p:txBody>
      </p:sp>
    </p:spTree>
    <p:extLst>
      <p:ext uri="{BB962C8B-B14F-4D97-AF65-F5344CB8AC3E}">
        <p14:creationId xmlns:p14="http://schemas.microsoft.com/office/powerpoint/2010/main" val="16396399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1CEE19-8DC2-7249-AA81-925EC9D5E464}" type="slidenum">
              <a:rPr lang="en-US" smtClean="0"/>
              <a:t>27</a:t>
            </a:fld>
            <a:endParaRPr lang="en-US"/>
          </a:p>
        </p:txBody>
      </p:sp>
    </p:spTree>
    <p:extLst>
      <p:ext uri="{BB962C8B-B14F-4D97-AF65-F5344CB8AC3E}">
        <p14:creationId xmlns:p14="http://schemas.microsoft.com/office/powerpoint/2010/main" val="305322205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1CEE19-8DC2-7249-AA81-925EC9D5E464}" type="slidenum">
              <a:rPr lang="en-US" smtClean="0"/>
              <a:t>28</a:t>
            </a:fld>
            <a:endParaRPr lang="en-US"/>
          </a:p>
        </p:txBody>
      </p:sp>
    </p:spTree>
    <p:extLst>
      <p:ext uri="{BB962C8B-B14F-4D97-AF65-F5344CB8AC3E}">
        <p14:creationId xmlns:p14="http://schemas.microsoft.com/office/powerpoint/2010/main" val="200767646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1CEE19-8DC2-7249-AA81-925EC9D5E464}" type="slidenum">
              <a:rPr lang="en-US" smtClean="0"/>
              <a:t>29</a:t>
            </a:fld>
            <a:endParaRPr lang="en-US"/>
          </a:p>
        </p:txBody>
      </p:sp>
    </p:spTree>
    <p:extLst>
      <p:ext uri="{BB962C8B-B14F-4D97-AF65-F5344CB8AC3E}">
        <p14:creationId xmlns:p14="http://schemas.microsoft.com/office/powerpoint/2010/main" val="6865309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1CEE19-8DC2-7249-AA81-925EC9D5E464}" type="slidenum">
              <a:rPr lang="en-US" smtClean="0"/>
              <a:t>3</a:t>
            </a:fld>
            <a:endParaRPr lang="en-US"/>
          </a:p>
        </p:txBody>
      </p:sp>
    </p:spTree>
    <p:extLst>
      <p:ext uri="{BB962C8B-B14F-4D97-AF65-F5344CB8AC3E}">
        <p14:creationId xmlns:p14="http://schemas.microsoft.com/office/powerpoint/2010/main" val="72747127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1CEE19-8DC2-7249-AA81-925EC9D5E464}" type="slidenum">
              <a:rPr lang="en-US" smtClean="0"/>
              <a:t>30</a:t>
            </a:fld>
            <a:endParaRPr lang="en-US"/>
          </a:p>
        </p:txBody>
      </p:sp>
    </p:spTree>
    <p:extLst>
      <p:ext uri="{BB962C8B-B14F-4D97-AF65-F5344CB8AC3E}">
        <p14:creationId xmlns:p14="http://schemas.microsoft.com/office/powerpoint/2010/main" val="44279659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1CEE19-8DC2-7249-AA81-925EC9D5E464}" type="slidenum">
              <a:rPr lang="en-US" smtClean="0"/>
              <a:t>31</a:t>
            </a:fld>
            <a:endParaRPr lang="en-US"/>
          </a:p>
        </p:txBody>
      </p:sp>
    </p:spTree>
    <p:extLst>
      <p:ext uri="{BB962C8B-B14F-4D97-AF65-F5344CB8AC3E}">
        <p14:creationId xmlns:p14="http://schemas.microsoft.com/office/powerpoint/2010/main" val="151484472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1CEE19-8DC2-7249-AA81-925EC9D5E464}" type="slidenum">
              <a:rPr lang="en-US" smtClean="0"/>
              <a:t>32</a:t>
            </a:fld>
            <a:endParaRPr lang="en-US"/>
          </a:p>
        </p:txBody>
      </p:sp>
    </p:spTree>
    <p:extLst>
      <p:ext uri="{BB962C8B-B14F-4D97-AF65-F5344CB8AC3E}">
        <p14:creationId xmlns:p14="http://schemas.microsoft.com/office/powerpoint/2010/main" val="34667331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1CEE19-8DC2-7249-AA81-925EC9D5E464}" type="slidenum">
              <a:rPr lang="en-US" smtClean="0"/>
              <a:t>33</a:t>
            </a:fld>
            <a:endParaRPr lang="en-US"/>
          </a:p>
        </p:txBody>
      </p:sp>
    </p:spTree>
    <p:extLst>
      <p:ext uri="{BB962C8B-B14F-4D97-AF65-F5344CB8AC3E}">
        <p14:creationId xmlns:p14="http://schemas.microsoft.com/office/powerpoint/2010/main" val="315913675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1CEE19-8DC2-7249-AA81-925EC9D5E464}" type="slidenum">
              <a:rPr lang="en-US" smtClean="0"/>
              <a:t>34</a:t>
            </a:fld>
            <a:endParaRPr lang="en-US"/>
          </a:p>
        </p:txBody>
      </p:sp>
    </p:spTree>
    <p:extLst>
      <p:ext uri="{BB962C8B-B14F-4D97-AF65-F5344CB8AC3E}">
        <p14:creationId xmlns:p14="http://schemas.microsoft.com/office/powerpoint/2010/main" val="312998255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1CEE19-8DC2-7249-AA81-925EC9D5E464}" type="slidenum">
              <a:rPr lang="en-US" smtClean="0"/>
              <a:t>35</a:t>
            </a:fld>
            <a:endParaRPr lang="en-US"/>
          </a:p>
        </p:txBody>
      </p:sp>
    </p:spTree>
    <p:extLst>
      <p:ext uri="{BB962C8B-B14F-4D97-AF65-F5344CB8AC3E}">
        <p14:creationId xmlns:p14="http://schemas.microsoft.com/office/powerpoint/2010/main" val="107411610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1CEE19-8DC2-7249-AA81-925EC9D5E464}" type="slidenum">
              <a:rPr lang="en-US" smtClean="0"/>
              <a:t>36</a:t>
            </a:fld>
            <a:endParaRPr lang="en-US"/>
          </a:p>
        </p:txBody>
      </p:sp>
    </p:spTree>
    <p:extLst>
      <p:ext uri="{BB962C8B-B14F-4D97-AF65-F5344CB8AC3E}">
        <p14:creationId xmlns:p14="http://schemas.microsoft.com/office/powerpoint/2010/main" val="36800579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1CEE19-8DC2-7249-AA81-925EC9D5E464}" type="slidenum">
              <a:rPr lang="en-US" smtClean="0"/>
              <a:t>4</a:t>
            </a:fld>
            <a:endParaRPr lang="en-US"/>
          </a:p>
        </p:txBody>
      </p:sp>
    </p:spTree>
    <p:extLst>
      <p:ext uri="{BB962C8B-B14F-4D97-AF65-F5344CB8AC3E}">
        <p14:creationId xmlns:p14="http://schemas.microsoft.com/office/powerpoint/2010/main" val="2625157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1CEE19-8DC2-7249-AA81-925EC9D5E464}" type="slidenum">
              <a:rPr lang="en-US" smtClean="0"/>
              <a:t>5</a:t>
            </a:fld>
            <a:endParaRPr lang="en-US"/>
          </a:p>
        </p:txBody>
      </p:sp>
    </p:spTree>
    <p:extLst>
      <p:ext uri="{BB962C8B-B14F-4D97-AF65-F5344CB8AC3E}">
        <p14:creationId xmlns:p14="http://schemas.microsoft.com/office/powerpoint/2010/main" val="40534848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1CEE19-8DC2-7249-AA81-925EC9D5E464}" type="slidenum">
              <a:rPr lang="en-US" smtClean="0"/>
              <a:t>6</a:t>
            </a:fld>
            <a:endParaRPr lang="en-US"/>
          </a:p>
        </p:txBody>
      </p:sp>
    </p:spTree>
    <p:extLst>
      <p:ext uri="{BB962C8B-B14F-4D97-AF65-F5344CB8AC3E}">
        <p14:creationId xmlns:p14="http://schemas.microsoft.com/office/powerpoint/2010/main" val="26046704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1CEE19-8DC2-7249-AA81-925EC9D5E464}" type="slidenum">
              <a:rPr lang="en-US" smtClean="0"/>
              <a:t>7</a:t>
            </a:fld>
            <a:endParaRPr lang="en-US"/>
          </a:p>
        </p:txBody>
      </p:sp>
    </p:spTree>
    <p:extLst>
      <p:ext uri="{BB962C8B-B14F-4D97-AF65-F5344CB8AC3E}">
        <p14:creationId xmlns:p14="http://schemas.microsoft.com/office/powerpoint/2010/main" val="41229809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1CEE19-8DC2-7249-AA81-925EC9D5E464}" type="slidenum">
              <a:rPr lang="en-US" smtClean="0"/>
              <a:t>8</a:t>
            </a:fld>
            <a:endParaRPr lang="en-US"/>
          </a:p>
        </p:txBody>
      </p:sp>
    </p:spTree>
    <p:extLst>
      <p:ext uri="{BB962C8B-B14F-4D97-AF65-F5344CB8AC3E}">
        <p14:creationId xmlns:p14="http://schemas.microsoft.com/office/powerpoint/2010/main" val="22957462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E1CEE19-8DC2-7249-AA81-925EC9D5E464}" type="slidenum">
              <a:rPr lang="en-US" smtClean="0"/>
              <a:t>9</a:t>
            </a:fld>
            <a:endParaRPr lang="en-US"/>
          </a:p>
        </p:txBody>
      </p:sp>
    </p:spTree>
    <p:extLst>
      <p:ext uri="{BB962C8B-B14F-4D97-AF65-F5344CB8AC3E}">
        <p14:creationId xmlns:p14="http://schemas.microsoft.com/office/powerpoint/2010/main" val="19293075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11/21/20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11/21/20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11/21/20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11/21/20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11/21/20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11/21/20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11/21/20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11/21/20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11/21/20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11/21/20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11/21/20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11/21/20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11/21/20</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56232" y="711200"/>
            <a:ext cx="6564847" cy="3905956"/>
          </a:xfrm>
        </p:spPr>
        <p:txBody>
          <a:bodyPr anchor="ctr">
            <a:normAutofit fontScale="90000"/>
          </a:bodyPr>
          <a:lstStyle/>
          <a:p>
            <a:pPr>
              <a:lnSpc>
                <a:spcPct val="150000"/>
              </a:lnSpc>
            </a:pPr>
            <a:r>
              <a:rPr lang="en-US" b="1" dirty="0">
                <a:solidFill>
                  <a:schemeClr val="bg1"/>
                </a:solidFill>
              </a:rPr>
              <a:t>The Sacraments of Baptism</a:t>
            </a:r>
            <a:br>
              <a:rPr lang="en-US" b="1" dirty="0">
                <a:solidFill>
                  <a:schemeClr val="bg1"/>
                </a:solidFill>
              </a:rPr>
            </a:br>
            <a:r>
              <a:rPr lang="en-US" b="1" dirty="0">
                <a:solidFill>
                  <a:schemeClr val="bg1"/>
                </a:solidFill>
              </a:rPr>
              <a:t>and</a:t>
            </a:r>
            <a:br>
              <a:rPr lang="en-US" b="1" dirty="0">
                <a:solidFill>
                  <a:schemeClr val="bg1"/>
                </a:solidFill>
              </a:rPr>
            </a:br>
            <a:r>
              <a:rPr lang="en-US" b="1" dirty="0">
                <a:solidFill>
                  <a:schemeClr val="bg1"/>
                </a:solidFill>
              </a:rPr>
              <a:t>Confirmation</a:t>
            </a:r>
            <a:endParaRPr lang="en-US" dirty="0">
              <a:solidFill>
                <a:schemeClr val="bg1"/>
              </a:solidFill>
            </a:endParaRPr>
          </a:p>
        </p:txBody>
      </p:sp>
      <p:sp>
        <p:nvSpPr>
          <p:cNvPr id="3" name="Subtitle 2"/>
          <p:cNvSpPr>
            <a:spLocks noGrp="1"/>
          </p:cNvSpPr>
          <p:nvPr>
            <p:ph type="subTitle" idx="1"/>
          </p:nvPr>
        </p:nvSpPr>
        <p:spPr>
          <a:xfrm>
            <a:off x="1322920" y="5046133"/>
            <a:ext cx="6498159" cy="707798"/>
          </a:xfrm>
        </p:spPr>
        <p:txBody>
          <a:bodyPr>
            <a:normAutofit/>
          </a:bodyPr>
          <a:lstStyle/>
          <a:p>
            <a:r>
              <a:rPr lang="en-US" sz="3200" dirty="0">
                <a:solidFill>
                  <a:schemeClr val="bg1"/>
                </a:solidFill>
              </a:rPr>
              <a:t>Holy Spirit RCIA</a:t>
            </a:r>
          </a:p>
        </p:txBody>
      </p:sp>
    </p:spTree>
    <p:extLst>
      <p:ext uri="{BB962C8B-B14F-4D97-AF65-F5344CB8AC3E}">
        <p14:creationId xmlns:p14="http://schemas.microsoft.com/office/powerpoint/2010/main" val="735020697"/>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Necessity of Baptism</a:t>
            </a:r>
          </a:p>
        </p:txBody>
      </p:sp>
      <p:sp>
        <p:nvSpPr>
          <p:cNvPr id="3" name="Content Placeholder 2"/>
          <p:cNvSpPr>
            <a:spLocks noGrp="1"/>
          </p:cNvSpPr>
          <p:nvPr>
            <p:ph idx="1"/>
          </p:nvPr>
        </p:nvSpPr>
        <p:spPr/>
        <p:txBody>
          <a:bodyPr>
            <a:normAutofit fontScale="92500" lnSpcReduction="10000"/>
          </a:bodyPr>
          <a:lstStyle/>
          <a:p>
            <a:pPr marL="347663" lvl="1" indent="-338138">
              <a:buClr>
                <a:schemeClr val="accent1">
                  <a:lumMod val="40000"/>
                  <a:lumOff val="60000"/>
                </a:schemeClr>
              </a:buClr>
            </a:pPr>
            <a:endParaRPr lang="en-US" sz="2800" dirty="0">
              <a:solidFill>
                <a:schemeClr val="bg1"/>
              </a:solidFill>
            </a:endParaRPr>
          </a:p>
          <a:p>
            <a:pPr marL="347663" lvl="1" indent="-338138">
              <a:buClr>
                <a:schemeClr val="accent1">
                  <a:lumMod val="40000"/>
                  <a:lumOff val="60000"/>
                </a:schemeClr>
              </a:buClr>
            </a:pPr>
            <a:r>
              <a:rPr lang="en-US" sz="2800" dirty="0">
                <a:solidFill>
                  <a:schemeClr val="bg1"/>
                </a:solidFill>
              </a:rPr>
              <a:t>Christ himself said it was necessary (Mt 28:19-20, Mk 16;16, Jn 3:5)</a:t>
            </a:r>
          </a:p>
          <a:p>
            <a:pPr marL="347663" lvl="1" indent="-338138">
              <a:spcBef>
                <a:spcPts val="1200"/>
              </a:spcBef>
              <a:buClr>
                <a:schemeClr val="accent1">
                  <a:lumMod val="40000"/>
                  <a:lumOff val="60000"/>
                </a:schemeClr>
              </a:buClr>
            </a:pPr>
            <a:r>
              <a:rPr lang="en-US" sz="2800" dirty="0">
                <a:solidFill>
                  <a:schemeClr val="bg1"/>
                </a:solidFill>
              </a:rPr>
              <a:t>The Church knows of no other means other than Baptism that assures entry into heaven</a:t>
            </a:r>
          </a:p>
          <a:p>
            <a:pPr marL="347663" lvl="1" indent="-338138">
              <a:spcBef>
                <a:spcPts val="1200"/>
              </a:spcBef>
              <a:buClr>
                <a:schemeClr val="accent1">
                  <a:lumMod val="40000"/>
                  <a:lumOff val="60000"/>
                </a:schemeClr>
              </a:buClr>
            </a:pPr>
            <a:r>
              <a:rPr lang="en-US" sz="2800" dirty="0">
                <a:solidFill>
                  <a:schemeClr val="bg1"/>
                </a:solidFill>
              </a:rPr>
              <a:t>That is why the Church to baptize</a:t>
            </a:r>
          </a:p>
          <a:p>
            <a:pPr marL="347663" lvl="1" indent="-338138">
              <a:spcBef>
                <a:spcPts val="1200"/>
              </a:spcBef>
              <a:buClr>
                <a:schemeClr val="accent1">
                  <a:lumMod val="40000"/>
                  <a:lumOff val="60000"/>
                </a:schemeClr>
              </a:buClr>
            </a:pPr>
            <a:r>
              <a:rPr lang="en-US" sz="2800" dirty="0">
                <a:solidFill>
                  <a:schemeClr val="bg1"/>
                </a:solidFill>
              </a:rPr>
              <a:t>God has bound salvation to the sacrament of Baptism, but he himself in not bound by his sacraments</a:t>
            </a:r>
            <a:endParaRPr lang="en-US" sz="3200" dirty="0">
              <a:solidFill>
                <a:schemeClr val="bg1"/>
              </a:solidFill>
            </a:endParaRPr>
          </a:p>
          <a:p>
            <a:pPr marL="336550" lvl="1" indent="0" algn="r">
              <a:buClr>
                <a:schemeClr val="accent1">
                  <a:lumMod val="40000"/>
                  <a:lumOff val="60000"/>
                </a:schemeClr>
              </a:buClr>
              <a:buNone/>
            </a:pPr>
            <a:r>
              <a:rPr lang="en-US" sz="2600" dirty="0">
                <a:solidFill>
                  <a:schemeClr val="bg1"/>
                </a:solidFill>
              </a:rPr>
              <a:t>(CCC 1257)</a:t>
            </a:r>
          </a:p>
        </p:txBody>
      </p:sp>
    </p:spTree>
    <p:extLst>
      <p:ext uri="{BB962C8B-B14F-4D97-AF65-F5344CB8AC3E}">
        <p14:creationId xmlns:p14="http://schemas.microsoft.com/office/powerpoint/2010/main" val="765808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Overview of Baptism</a:t>
            </a:r>
          </a:p>
        </p:txBody>
      </p:sp>
      <p:sp>
        <p:nvSpPr>
          <p:cNvPr id="3" name="Content Placeholder 2"/>
          <p:cNvSpPr>
            <a:spLocks noGrp="1"/>
          </p:cNvSpPr>
          <p:nvPr>
            <p:ph idx="1"/>
          </p:nvPr>
        </p:nvSpPr>
        <p:spPr/>
        <p:txBody>
          <a:bodyPr>
            <a:normAutofit/>
          </a:bodyPr>
          <a:lstStyle/>
          <a:p>
            <a:pPr marL="347663" lvl="1" indent="-338138">
              <a:buClr>
                <a:schemeClr val="accent1">
                  <a:lumMod val="40000"/>
                  <a:lumOff val="60000"/>
                </a:schemeClr>
              </a:buClr>
            </a:pPr>
            <a:endParaRPr lang="en-US" sz="2800" dirty="0">
              <a:solidFill>
                <a:schemeClr val="bg1"/>
              </a:solidFill>
            </a:endParaRPr>
          </a:p>
          <a:p>
            <a:pPr marL="347663" lvl="1" indent="-338138">
              <a:buClr>
                <a:schemeClr val="accent1">
                  <a:lumMod val="40000"/>
                  <a:lumOff val="60000"/>
                </a:schemeClr>
              </a:buClr>
            </a:pPr>
            <a:r>
              <a:rPr lang="en-US" sz="2800" dirty="0">
                <a:solidFill>
                  <a:schemeClr val="bg1"/>
                </a:solidFill>
              </a:rPr>
              <a:t>Birth to a new life in Christ</a:t>
            </a:r>
          </a:p>
          <a:p>
            <a:pPr marL="347663" lvl="1" indent="-338138">
              <a:buClr>
                <a:schemeClr val="accent1">
                  <a:lumMod val="40000"/>
                  <a:lumOff val="60000"/>
                </a:schemeClr>
              </a:buClr>
            </a:pPr>
            <a:r>
              <a:rPr lang="en-US" sz="2800" dirty="0">
                <a:solidFill>
                  <a:schemeClr val="bg1"/>
                </a:solidFill>
              </a:rPr>
              <a:t>Necessary for salvation as is the Church, which is entered by Baptism</a:t>
            </a:r>
          </a:p>
          <a:p>
            <a:pPr marL="347663" lvl="1" indent="-338138">
              <a:buClr>
                <a:schemeClr val="accent1">
                  <a:lumMod val="40000"/>
                  <a:lumOff val="60000"/>
                </a:schemeClr>
              </a:buClr>
            </a:pPr>
            <a:r>
              <a:rPr lang="en-US" sz="2800" dirty="0">
                <a:solidFill>
                  <a:schemeClr val="bg1"/>
                </a:solidFill>
              </a:rPr>
              <a:t>Gateway sacrament</a:t>
            </a:r>
            <a:endParaRPr lang="en-US" sz="3200" dirty="0">
              <a:solidFill>
                <a:schemeClr val="bg1"/>
              </a:solidFill>
            </a:endParaRPr>
          </a:p>
          <a:p>
            <a:pPr marL="336550" lvl="1" indent="0">
              <a:buClr>
                <a:schemeClr val="accent1">
                  <a:lumMod val="40000"/>
                  <a:lumOff val="60000"/>
                </a:schemeClr>
              </a:buClr>
              <a:buNone/>
            </a:pPr>
            <a:endParaRPr lang="en-US" sz="3200" dirty="0">
              <a:solidFill>
                <a:schemeClr val="bg1"/>
              </a:solidFill>
            </a:endParaRPr>
          </a:p>
          <a:p>
            <a:pPr marL="793750" lvl="1" indent="-457200">
              <a:buClr>
                <a:schemeClr val="accent1">
                  <a:lumMod val="40000"/>
                  <a:lumOff val="60000"/>
                </a:schemeClr>
              </a:buClr>
            </a:pPr>
            <a:endParaRPr lang="en-US" sz="3200" dirty="0">
              <a:solidFill>
                <a:schemeClr val="bg1"/>
              </a:solidFill>
            </a:endParaRPr>
          </a:p>
          <a:p>
            <a:pPr marL="336550" lvl="1" indent="0" algn="r">
              <a:buClr>
                <a:schemeClr val="accent1">
                  <a:lumMod val="40000"/>
                  <a:lumOff val="60000"/>
                </a:schemeClr>
              </a:buClr>
              <a:buNone/>
            </a:pPr>
            <a:r>
              <a:rPr lang="en-US" sz="2800" dirty="0">
                <a:solidFill>
                  <a:schemeClr val="bg1"/>
                </a:solidFill>
              </a:rPr>
              <a:t>(CCC 1277)</a:t>
            </a:r>
          </a:p>
        </p:txBody>
      </p:sp>
    </p:spTree>
    <p:extLst>
      <p:ext uri="{BB962C8B-B14F-4D97-AF65-F5344CB8AC3E}">
        <p14:creationId xmlns:p14="http://schemas.microsoft.com/office/powerpoint/2010/main" val="37721121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Essential Rite of Baptism</a:t>
            </a:r>
          </a:p>
        </p:txBody>
      </p:sp>
      <p:sp>
        <p:nvSpPr>
          <p:cNvPr id="3" name="Content Placeholder 2"/>
          <p:cNvSpPr>
            <a:spLocks noGrp="1"/>
          </p:cNvSpPr>
          <p:nvPr>
            <p:ph idx="1"/>
          </p:nvPr>
        </p:nvSpPr>
        <p:spPr>
          <a:xfrm>
            <a:off x="549275" y="1600201"/>
            <a:ext cx="8042276" cy="4575312"/>
          </a:xfrm>
        </p:spPr>
        <p:txBody>
          <a:bodyPr>
            <a:normAutofit/>
          </a:bodyPr>
          <a:lstStyle/>
          <a:p>
            <a:pPr marL="342900" indent="-342900"/>
            <a:endParaRPr lang="en-US" sz="2800" dirty="0">
              <a:solidFill>
                <a:schemeClr val="bg1"/>
              </a:solidFill>
            </a:endParaRPr>
          </a:p>
          <a:p>
            <a:pPr marL="0" indent="0">
              <a:buNone/>
            </a:pPr>
            <a:r>
              <a:rPr lang="en-US" sz="2800" dirty="0">
                <a:solidFill>
                  <a:schemeClr val="bg1"/>
                </a:solidFill>
              </a:rPr>
              <a:t>The essential rite of Baptism is immersing in water three times or pouring water on the head three times while invoking the Most Holy Trinity in these words:</a:t>
            </a:r>
          </a:p>
          <a:p>
            <a:pPr marL="0" indent="0">
              <a:buNone/>
            </a:pPr>
            <a:r>
              <a:rPr lang="en-US" sz="2800" dirty="0">
                <a:solidFill>
                  <a:schemeClr val="bg1"/>
                </a:solidFill>
              </a:rPr>
              <a:t>“N.,  baptize you in the name of the Father and of the Son and of the Holy Spirit.”</a:t>
            </a:r>
          </a:p>
          <a:p>
            <a:pPr marL="0" indent="0" algn="r">
              <a:buNone/>
            </a:pPr>
            <a:r>
              <a:rPr lang="en-US" sz="2400" dirty="0">
                <a:solidFill>
                  <a:schemeClr val="bg1"/>
                </a:solidFill>
              </a:rPr>
              <a:t>(CCC 1279)</a:t>
            </a:r>
          </a:p>
        </p:txBody>
      </p:sp>
    </p:spTree>
    <p:extLst>
      <p:ext uri="{BB962C8B-B14F-4D97-AF65-F5344CB8AC3E}">
        <p14:creationId xmlns:p14="http://schemas.microsoft.com/office/powerpoint/2010/main" val="12144027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Water in Baptism</a:t>
            </a:r>
          </a:p>
        </p:txBody>
      </p:sp>
      <p:sp>
        <p:nvSpPr>
          <p:cNvPr id="3" name="Content Placeholder 2"/>
          <p:cNvSpPr>
            <a:spLocks noGrp="1"/>
          </p:cNvSpPr>
          <p:nvPr>
            <p:ph idx="1"/>
          </p:nvPr>
        </p:nvSpPr>
        <p:spPr>
          <a:xfrm>
            <a:off x="549275" y="1600201"/>
            <a:ext cx="8042276" cy="4694582"/>
          </a:xfrm>
        </p:spPr>
        <p:txBody>
          <a:bodyPr>
            <a:normAutofit fontScale="92500" lnSpcReduction="10000"/>
          </a:bodyPr>
          <a:lstStyle/>
          <a:p>
            <a:pPr marL="342900" indent="-342900"/>
            <a:r>
              <a:rPr lang="en-US" sz="2800" dirty="0">
                <a:solidFill>
                  <a:schemeClr val="bg1"/>
                </a:solidFill>
              </a:rPr>
              <a:t>Water springing from the earth symbolizes life – the new life in Christ</a:t>
            </a:r>
          </a:p>
          <a:p>
            <a:pPr marL="342900" indent="-342900"/>
            <a:r>
              <a:rPr lang="en-US" sz="2800" dirty="0">
                <a:solidFill>
                  <a:schemeClr val="bg1"/>
                </a:solidFill>
              </a:rPr>
              <a:t>Water of the Sea is a symbol of death – death to the old life of sin</a:t>
            </a:r>
          </a:p>
          <a:p>
            <a:pPr marL="342900" indent="-342900"/>
            <a:r>
              <a:rPr lang="en-US" sz="2800" dirty="0">
                <a:solidFill>
                  <a:schemeClr val="bg1"/>
                </a:solidFill>
              </a:rPr>
              <a:t>Water cleanses – in Baptism it cleans away all sin, including original sin, and all punishment due</a:t>
            </a:r>
          </a:p>
          <a:p>
            <a:pPr marL="342900" indent="-342900"/>
            <a:r>
              <a:rPr lang="en-US" sz="2800" dirty="0">
                <a:solidFill>
                  <a:schemeClr val="bg1"/>
                </a:solidFill>
              </a:rPr>
              <a:t>It represents deliverance (Crossing of the Red Sea, Jordan River)		</a:t>
            </a:r>
          </a:p>
          <a:p>
            <a:pPr marL="0" indent="0" algn="r">
              <a:buNone/>
            </a:pPr>
            <a:r>
              <a:rPr lang="en-US" sz="2600" dirty="0">
                <a:solidFill>
                  <a:schemeClr val="bg1"/>
                </a:solidFill>
              </a:rPr>
              <a:t>(CCC 1217-1222)</a:t>
            </a:r>
          </a:p>
          <a:p>
            <a:pPr marL="342900" indent="-342900"/>
            <a:endParaRPr lang="en-US" sz="2800" dirty="0">
              <a:solidFill>
                <a:schemeClr val="bg1"/>
              </a:solidFill>
            </a:endParaRPr>
          </a:p>
        </p:txBody>
      </p:sp>
    </p:spTree>
    <p:extLst>
      <p:ext uri="{BB962C8B-B14F-4D97-AF65-F5344CB8AC3E}">
        <p14:creationId xmlns:p14="http://schemas.microsoft.com/office/powerpoint/2010/main" val="25208272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Effects of Baptism</a:t>
            </a:r>
          </a:p>
        </p:txBody>
      </p:sp>
      <p:sp>
        <p:nvSpPr>
          <p:cNvPr id="3" name="Content Placeholder 2"/>
          <p:cNvSpPr>
            <a:spLocks noGrp="1"/>
          </p:cNvSpPr>
          <p:nvPr>
            <p:ph idx="1"/>
          </p:nvPr>
        </p:nvSpPr>
        <p:spPr>
          <a:xfrm>
            <a:off x="549275" y="1600200"/>
            <a:ext cx="8042276" cy="4610099"/>
          </a:xfrm>
        </p:spPr>
        <p:txBody>
          <a:bodyPr>
            <a:noAutofit/>
          </a:bodyPr>
          <a:lstStyle/>
          <a:p>
            <a:pPr lvl="1">
              <a:spcAft>
                <a:spcPts val="600"/>
              </a:spcAft>
            </a:pPr>
            <a:endParaRPr lang="en-US" sz="2800" dirty="0">
              <a:solidFill>
                <a:schemeClr val="bg1"/>
              </a:solidFill>
            </a:endParaRPr>
          </a:p>
          <a:p>
            <a:pPr lvl="1">
              <a:spcAft>
                <a:spcPts val="600"/>
              </a:spcAft>
            </a:pPr>
            <a:r>
              <a:rPr lang="en-US" sz="2800" dirty="0">
                <a:solidFill>
                  <a:schemeClr val="bg1"/>
                </a:solidFill>
              </a:rPr>
              <a:t>Delivery from ALL sins, original sin and personal sins</a:t>
            </a:r>
          </a:p>
          <a:p>
            <a:pPr lvl="1">
              <a:spcAft>
                <a:spcPts val="600"/>
              </a:spcAft>
            </a:pPr>
            <a:r>
              <a:rPr lang="en-US" sz="2800" dirty="0">
                <a:solidFill>
                  <a:schemeClr val="bg1"/>
                </a:solidFill>
              </a:rPr>
              <a:t>Receive the Grace of Divine adoption</a:t>
            </a:r>
          </a:p>
          <a:p>
            <a:pPr lvl="1">
              <a:spcAft>
                <a:spcPts val="600"/>
              </a:spcAft>
            </a:pPr>
            <a:r>
              <a:rPr lang="en-US" sz="2800" dirty="0">
                <a:solidFill>
                  <a:schemeClr val="bg1"/>
                </a:solidFill>
              </a:rPr>
              <a:t>Become a member of Christ</a:t>
            </a:r>
          </a:p>
          <a:p>
            <a:pPr lvl="1">
              <a:spcAft>
                <a:spcPts val="600"/>
              </a:spcAft>
            </a:pPr>
            <a:r>
              <a:rPr lang="en-US" sz="2800" dirty="0">
                <a:solidFill>
                  <a:schemeClr val="bg1"/>
                </a:solidFill>
              </a:rPr>
              <a:t>Made a temple of the Holy Spirit</a:t>
            </a:r>
          </a:p>
          <a:p>
            <a:pPr lvl="1">
              <a:spcAft>
                <a:spcPts val="600"/>
              </a:spcAft>
            </a:pPr>
            <a:endParaRPr lang="en-US" sz="2800" dirty="0">
              <a:solidFill>
                <a:schemeClr val="bg1"/>
              </a:solidFill>
            </a:endParaRPr>
          </a:p>
          <a:p>
            <a:pPr lvl="1">
              <a:spcAft>
                <a:spcPts val="600"/>
              </a:spcAft>
            </a:pPr>
            <a:endParaRPr lang="en-US" sz="2800" dirty="0">
              <a:solidFill>
                <a:schemeClr val="bg1"/>
              </a:solidFill>
            </a:endParaRPr>
          </a:p>
        </p:txBody>
      </p:sp>
    </p:spTree>
    <p:extLst>
      <p:ext uri="{BB962C8B-B14F-4D97-AF65-F5344CB8AC3E}">
        <p14:creationId xmlns:p14="http://schemas.microsoft.com/office/powerpoint/2010/main" val="15158948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Effects of Baptism</a:t>
            </a:r>
          </a:p>
        </p:txBody>
      </p:sp>
      <p:sp>
        <p:nvSpPr>
          <p:cNvPr id="3" name="Content Placeholder 2"/>
          <p:cNvSpPr>
            <a:spLocks noGrp="1"/>
          </p:cNvSpPr>
          <p:nvPr>
            <p:ph idx="1"/>
          </p:nvPr>
        </p:nvSpPr>
        <p:spPr>
          <a:xfrm>
            <a:off x="549275" y="1600200"/>
            <a:ext cx="8042276" cy="4610099"/>
          </a:xfrm>
        </p:spPr>
        <p:txBody>
          <a:bodyPr>
            <a:noAutofit/>
          </a:bodyPr>
          <a:lstStyle/>
          <a:p>
            <a:pPr lvl="1">
              <a:spcAft>
                <a:spcPts val="600"/>
              </a:spcAft>
            </a:pPr>
            <a:endParaRPr lang="en-US" sz="2800" dirty="0">
              <a:solidFill>
                <a:schemeClr val="bg1"/>
              </a:solidFill>
            </a:endParaRPr>
          </a:p>
          <a:p>
            <a:pPr lvl="1">
              <a:spcAft>
                <a:spcPts val="600"/>
              </a:spcAft>
            </a:pPr>
            <a:r>
              <a:rPr lang="en-US" sz="2800" dirty="0">
                <a:solidFill>
                  <a:schemeClr val="bg1"/>
                </a:solidFill>
              </a:rPr>
              <a:t>Initiation into the Church</a:t>
            </a:r>
          </a:p>
          <a:p>
            <a:pPr lvl="1">
              <a:spcAft>
                <a:spcPts val="600"/>
              </a:spcAft>
            </a:pPr>
            <a:r>
              <a:rPr lang="en-US" sz="2800" dirty="0">
                <a:solidFill>
                  <a:schemeClr val="bg1"/>
                </a:solidFill>
              </a:rPr>
              <a:t>Share in Christ’s mission as priest, prophet and king</a:t>
            </a:r>
          </a:p>
          <a:p>
            <a:pPr lvl="1">
              <a:spcAft>
                <a:spcPts val="600"/>
              </a:spcAft>
            </a:pPr>
            <a:r>
              <a:rPr lang="en-US" sz="2800" dirty="0">
                <a:solidFill>
                  <a:schemeClr val="bg1"/>
                </a:solidFill>
              </a:rPr>
              <a:t>Foundation of communion among all Christians</a:t>
            </a:r>
          </a:p>
          <a:p>
            <a:pPr lvl="1">
              <a:spcAft>
                <a:spcPts val="600"/>
              </a:spcAft>
            </a:pPr>
            <a:endParaRPr lang="en-US" sz="2800" dirty="0">
              <a:solidFill>
                <a:schemeClr val="bg1"/>
              </a:solidFill>
            </a:endParaRPr>
          </a:p>
          <a:p>
            <a:pPr lvl="1">
              <a:spcAft>
                <a:spcPts val="600"/>
              </a:spcAft>
            </a:pPr>
            <a:endParaRPr lang="en-US" sz="2800" dirty="0">
              <a:solidFill>
                <a:schemeClr val="bg1"/>
              </a:solidFill>
            </a:endParaRPr>
          </a:p>
        </p:txBody>
      </p:sp>
    </p:spTree>
    <p:extLst>
      <p:ext uri="{BB962C8B-B14F-4D97-AF65-F5344CB8AC3E}">
        <p14:creationId xmlns:p14="http://schemas.microsoft.com/office/powerpoint/2010/main" val="21027265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Seal of Baptism</a:t>
            </a:r>
          </a:p>
        </p:txBody>
      </p:sp>
      <p:sp>
        <p:nvSpPr>
          <p:cNvPr id="3" name="Content Placeholder 2"/>
          <p:cNvSpPr>
            <a:spLocks noGrp="1"/>
          </p:cNvSpPr>
          <p:nvPr>
            <p:ph idx="1"/>
          </p:nvPr>
        </p:nvSpPr>
        <p:spPr>
          <a:xfrm>
            <a:off x="549275" y="1600200"/>
            <a:ext cx="8042276" cy="4724399"/>
          </a:xfrm>
        </p:spPr>
        <p:txBody>
          <a:bodyPr>
            <a:noAutofit/>
          </a:bodyPr>
          <a:lstStyle/>
          <a:p>
            <a:pPr>
              <a:spcBef>
                <a:spcPts val="600"/>
              </a:spcBef>
              <a:spcAft>
                <a:spcPts val="600"/>
              </a:spcAft>
            </a:pPr>
            <a:r>
              <a:rPr lang="en-US" sz="2800" dirty="0">
                <a:solidFill>
                  <a:schemeClr val="bg1"/>
                </a:solidFill>
              </a:rPr>
              <a:t>Soul sealed with a permanent spiritual mark</a:t>
            </a:r>
          </a:p>
          <a:p>
            <a:pPr>
              <a:spcBef>
                <a:spcPts val="600"/>
              </a:spcBef>
              <a:spcAft>
                <a:spcPts val="600"/>
              </a:spcAft>
            </a:pPr>
            <a:r>
              <a:rPr lang="en-US" sz="2800" dirty="0">
                <a:solidFill>
                  <a:schemeClr val="bg1"/>
                </a:solidFill>
              </a:rPr>
              <a:t>Identifies those Baptized as belonging to Christ</a:t>
            </a:r>
          </a:p>
          <a:p>
            <a:pPr>
              <a:spcBef>
                <a:spcPts val="600"/>
              </a:spcBef>
              <a:spcAft>
                <a:spcPts val="600"/>
              </a:spcAft>
            </a:pPr>
            <a:r>
              <a:rPr lang="en-US" sz="2800" dirty="0">
                <a:solidFill>
                  <a:schemeClr val="bg1"/>
                </a:solidFill>
              </a:rPr>
              <a:t>Because of this mark or character, it can not be repeated</a:t>
            </a:r>
          </a:p>
        </p:txBody>
      </p:sp>
    </p:spTree>
    <p:extLst>
      <p:ext uri="{BB962C8B-B14F-4D97-AF65-F5344CB8AC3E}">
        <p14:creationId xmlns:p14="http://schemas.microsoft.com/office/powerpoint/2010/main" val="35841859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9275" y="19733"/>
            <a:ext cx="8042276" cy="1424799"/>
          </a:xfrm>
        </p:spPr>
        <p:txBody>
          <a:bodyPr anchor="ctr"/>
          <a:lstStyle/>
          <a:p>
            <a:br>
              <a:rPr lang="en-US" dirty="0"/>
            </a:br>
            <a:br>
              <a:rPr lang="en-US" dirty="0"/>
            </a:br>
            <a:br>
              <a:rPr lang="en-US" dirty="0"/>
            </a:br>
            <a:r>
              <a:rPr lang="en-US" dirty="0">
                <a:solidFill>
                  <a:schemeClr val="bg1"/>
                </a:solidFill>
              </a:rPr>
              <a:t>Those Not Baptized?</a:t>
            </a:r>
            <a:br>
              <a:rPr lang="en-US" dirty="0"/>
            </a:br>
            <a:br>
              <a:rPr lang="en-US" dirty="0"/>
            </a:br>
            <a:br>
              <a:rPr lang="en-US" dirty="0"/>
            </a:br>
            <a:endParaRPr lang="en-US" dirty="0"/>
          </a:p>
        </p:txBody>
      </p:sp>
      <p:sp>
        <p:nvSpPr>
          <p:cNvPr id="3" name="Content Placeholder 2"/>
          <p:cNvSpPr>
            <a:spLocks noGrp="1"/>
          </p:cNvSpPr>
          <p:nvPr>
            <p:ph idx="1"/>
          </p:nvPr>
        </p:nvSpPr>
        <p:spPr>
          <a:xfrm>
            <a:off x="549275" y="1196622"/>
            <a:ext cx="8042276" cy="5266295"/>
          </a:xfrm>
        </p:spPr>
        <p:txBody>
          <a:bodyPr>
            <a:noAutofit/>
          </a:bodyPr>
          <a:lstStyle/>
          <a:p>
            <a:pPr marL="0" indent="0">
              <a:lnSpc>
                <a:spcPct val="150000"/>
              </a:lnSpc>
              <a:spcBef>
                <a:spcPts val="0"/>
              </a:spcBef>
              <a:buClr>
                <a:schemeClr val="accent1">
                  <a:lumMod val="40000"/>
                  <a:lumOff val="60000"/>
                </a:schemeClr>
              </a:buClr>
              <a:buNone/>
            </a:pPr>
            <a:r>
              <a:rPr lang="en-US" sz="2800" dirty="0">
                <a:solidFill>
                  <a:schemeClr val="bg1"/>
                </a:solidFill>
              </a:rPr>
              <a:t>Those who:</a:t>
            </a:r>
          </a:p>
          <a:p>
            <a:pPr lvl="1">
              <a:lnSpc>
                <a:spcPct val="150000"/>
              </a:lnSpc>
              <a:spcBef>
                <a:spcPts val="0"/>
              </a:spcBef>
              <a:buClr>
                <a:schemeClr val="accent1">
                  <a:lumMod val="40000"/>
                  <a:lumOff val="60000"/>
                </a:schemeClr>
              </a:buClr>
            </a:pPr>
            <a:r>
              <a:rPr lang="en-US" sz="2600" dirty="0">
                <a:solidFill>
                  <a:schemeClr val="bg1"/>
                </a:solidFill>
              </a:rPr>
              <a:t>Die for the faith</a:t>
            </a:r>
          </a:p>
          <a:p>
            <a:pPr lvl="1">
              <a:lnSpc>
                <a:spcPct val="150000"/>
              </a:lnSpc>
              <a:spcBef>
                <a:spcPts val="0"/>
              </a:spcBef>
              <a:buClr>
                <a:schemeClr val="accent1">
                  <a:lumMod val="40000"/>
                  <a:lumOff val="60000"/>
                </a:schemeClr>
              </a:buClr>
            </a:pPr>
            <a:r>
              <a:rPr lang="en-US" sz="2600" dirty="0">
                <a:solidFill>
                  <a:schemeClr val="bg1"/>
                </a:solidFill>
              </a:rPr>
              <a:t>Catechumens </a:t>
            </a:r>
          </a:p>
          <a:p>
            <a:pPr lvl="1">
              <a:lnSpc>
                <a:spcPct val="150000"/>
              </a:lnSpc>
              <a:spcBef>
                <a:spcPts val="0"/>
              </a:spcBef>
              <a:buClr>
                <a:schemeClr val="accent1">
                  <a:lumMod val="40000"/>
                  <a:lumOff val="60000"/>
                </a:schemeClr>
              </a:buClr>
            </a:pPr>
            <a:r>
              <a:rPr lang="en-US" sz="2600" dirty="0">
                <a:solidFill>
                  <a:schemeClr val="bg1"/>
                </a:solidFill>
              </a:rPr>
              <a:t>Do not know Christ or the Church</a:t>
            </a:r>
            <a:r>
              <a:rPr lang="en-US" sz="2400" dirty="0">
                <a:solidFill>
                  <a:schemeClr val="bg1"/>
                </a:solidFill>
              </a:rPr>
              <a:t> </a:t>
            </a:r>
            <a:r>
              <a:rPr lang="en-US" sz="2600" dirty="0">
                <a:solidFill>
                  <a:schemeClr val="bg1"/>
                </a:solidFill>
              </a:rPr>
              <a:t>through no fault of their own, but:</a:t>
            </a:r>
          </a:p>
          <a:p>
            <a:pPr lvl="2">
              <a:lnSpc>
                <a:spcPct val="150000"/>
              </a:lnSpc>
              <a:spcBef>
                <a:spcPts val="0"/>
              </a:spcBef>
              <a:buClr>
                <a:schemeClr val="accent1">
                  <a:lumMod val="40000"/>
                  <a:lumOff val="60000"/>
                </a:schemeClr>
              </a:buClr>
            </a:pPr>
            <a:r>
              <a:rPr lang="en-US" sz="2400" dirty="0">
                <a:solidFill>
                  <a:schemeClr val="bg1"/>
                </a:solidFill>
              </a:rPr>
              <a:t>Through grace seek God</a:t>
            </a:r>
          </a:p>
          <a:p>
            <a:pPr lvl="2">
              <a:lnSpc>
                <a:spcPct val="150000"/>
              </a:lnSpc>
              <a:spcBef>
                <a:spcPts val="0"/>
              </a:spcBef>
              <a:buClr>
                <a:schemeClr val="accent1">
                  <a:lumMod val="40000"/>
                  <a:lumOff val="60000"/>
                </a:schemeClr>
              </a:buClr>
            </a:pPr>
            <a:r>
              <a:rPr lang="en-US" sz="2400" dirty="0">
                <a:solidFill>
                  <a:schemeClr val="bg1"/>
                </a:solidFill>
              </a:rPr>
              <a:t>Do his will</a:t>
            </a:r>
          </a:p>
          <a:p>
            <a:pPr marL="0" indent="0">
              <a:lnSpc>
                <a:spcPct val="150000"/>
              </a:lnSpc>
              <a:spcBef>
                <a:spcPts val="0"/>
              </a:spcBef>
              <a:buClr>
                <a:schemeClr val="accent1">
                  <a:lumMod val="40000"/>
                  <a:lumOff val="60000"/>
                </a:schemeClr>
              </a:buClr>
              <a:buNone/>
            </a:pPr>
            <a:r>
              <a:rPr lang="en-US" sz="2800" dirty="0">
                <a:solidFill>
                  <a:schemeClr val="bg1"/>
                </a:solidFill>
              </a:rPr>
              <a:t>Can be saved without Baptism (cf. CCC 1281)</a:t>
            </a:r>
          </a:p>
          <a:p>
            <a:pPr marL="0" indent="0">
              <a:lnSpc>
                <a:spcPct val="150000"/>
              </a:lnSpc>
              <a:spcBef>
                <a:spcPts val="0"/>
              </a:spcBef>
              <a:buClr>
                <a:schemeClr val="accent1">
                  <a:lumMod val="40000"/>
                  <a:lumOff val="60000"/>
                </a:schemeClr>
              </a:buClr>
              <a:buNone/>
            </a:pPr>
            <a:endParaRPr lang="en-US" sz="2800" dirty="0"/>
          </a:p>
        </p:txBody>
      </p:sp>
    </p:spTree>
    <p:extLst>
      <p:ext uri="{BB962C8B-B14F-4D97-AF65-F5344CB8AC3E}">
        <p14:creationId xmlns:p14="http://schemas.microsoft.com/office/powerpoint/2010/main" val="27986517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9275" y="19733"/>
            <a:ext cx="8042276" cy="1424799"/>
          </a:xfrm>
        </p:spPr>
        <p:txBody>
          <a:bodyPr anchor="ctr"/>
          <a:lstStyle/>
          <a:p>
            <a:br>
              <a:rPr lang="en-US" dirty="0"/>
            </a:br>
            <a:br>
              <a:rPr lang="en-US" dirty="0"/>
            </a:br>
            <a:br>
              <a:rPr lang="en-US" dirty="0"/>
            </a:br>
            <a:r>
              <a:rPr lang="en-US" dirty="0">
                <a:solidFill>
                  <a:schemeClr val="bg1"/>
                </a:solidFill>
              </a:rPr>
              <a:t>Baptizing Infants</a:t>
            </a:r>
            <a:br>
              <a:rPr lang="en-US" dirty="0"/>
            </a:br>
            <a:br>
              <a:rPr lang="en-US" dirty="0"/>
            </a:br>
            <a:br>
              <a:rPr lang="en-US" dirty="0"/>
            </a:br>
            <a:endParaRPr lang="en-US" dirty="0"/>
          </a:p>
        </p:txBody>
      </p:sp>
      <p:sp>
        <p:nvSpPr>
          <p:cNvPr id="3" name="Content Placeholder 2"/>
          <p:cNvSpPr>
            <a:spLocks noGrp="1"/>
          </p:cNvSpPr>
          <p:nvPr>
            <p:ph idx="1"/>
          </p:nvPr>
        </p:nvSpPr>
        <p:spPr>
          <a:xfrm>
            <a:off x="549275" y="1428109"/>
            <a:ext cx="8042276" cy="5034808"/>
          </a:xfrm>
        </p:spPr>
        <p:txBody>
          <a:bodyPr>
            <a:noAutofit/>
          </a:bodyPr>
          <a:lstStyle/>
          <a:p>
            <a:pPr>
              <a:lnSpc>
                <a:spcPct val="110000"/>
              </a:lnSpc>
              <a:spcBef>
                <a:spcPts val="1200"/>
              </a:spcBef>
              <a:buClr>
                <a:schemeClr val="accent1">
                  <a:lumMod val="40000"/>
                  <a:lumOff val="60000"/>
                </a:schemeClr>
              </a:buClr>
            </a:pPr>
            <a:r>
              <a:rPr lang="en-US" sz="2800" dirty="0">
                <a:solidFill>
                  <a:schemeClr val="bg1"/>
                </a:solidFill>
              </a:rPr>
              <a:t>Infants have been baptized since Apostolic times. (cf. Acts 2:41; 8,12-13; 10:48; 16:15)</a:t>
            </a:r>
          </a:p>
          <a:p>
            <a:pPr>
              <a:lnSpc>
                <a:spcPct val="110000"/>
              </a:lnSpc>
              <a:spcBef>
                <a:spcPts val="1200"/>
              </a:spcBef>
              <a:buClr>
                <a:schemeClr val="accent1">
                  <a:lumMod val="40000"/>
                  <a:lumOff val="60000"/>
                </a:schemeClr>
              </a:buClr>
            </a:pPr>
            <a:r>
              <a:rPr lang="en-US" sz="2800" dirty="0">
                <a:solidFill>
                  <a:schemeClr val="bg1"/>
                </a:solidFill>
              </a:rPr>
              <a:t>It </a:t>
            </a:r>
            <a:r>
              <a:rPr lang="en-US" sz="2800" dirty="0" err="1">
                <a:solidFill>
                  <a:schemeClr val="bg1"/>
                </a:solidFill>
              </a:rPr>
              <a:t>llustrates</a:t>
            </a:r>
            <a:r>
              <a:rPr lang="en-US" sz="2800" dirty="0">
                <a:solidFill>
                  <a:schemeClr val="bg1"/>
                </a:solidFill>
              </a:rPr>
              <a:t> that Baptism is a gift from God-not based on human merit (CCC 1282)</a:t>
            </a:r>
          </a:p>
          <a:p>
            <a:pPr>
              <a:lnSpc>
                <a:spcPct val="110000"/>
              </a:lnSpc>
              <a:spcBef>
                <a:spcPts val="1200"/>
              </a:spcBef>
              <a:buClr>
                <a:schemeClr val="accent1">
                  <a:lumMod val="40000"/>
                  <a:lumOff val="60000"/>
                </a:schemeClr>
              </a:buClr>
            </a:pPr>
            <a:r>
              <a:rPr lang="en-US" sz="2800" dirty="0">
                <a:solidFill>
                  <a:schemeClr val="bg1"/>
                </a:solidFill>
              </a:rPr>
              <a:t>Infants are baptized in the faith of the Church (CCC 1282)</a:t>
            </a:r>
          </a:p>
        </p:txBody>
      </p:sp>
    </p:spTree>
    <p:extLst>
      <p:ext uri="{BB962C8B-B14F-4D97-AF65-F5344CB8AC3E}">
        <p14:creationId xmlns:p14="http://schemas.microsoft.com/office/powerpoint/2010/main" val="16229174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9275" y="74965"/>
            <a:ext cx="8042276" cy="1379841"/>
          </a:xfrm>
        </p:spPr>
        <p:txBody>
          <a:bodyPr anchor="ctr"/>
          <a:lstStyle/>
          <a:p>
            <a:br>
              <a:rPr lang="en-US" dirty="0"/>
            </a:br>
            <a:br>
              <a:rPr lang="en-US" dirty="0"/>
            </a:br>
            <a:br>
              <a:rPr lang="en-US" dirty="0"/>
            </a:br>
            <a:r>
              <a:rPr lang="en-US" dirty="0">
                <a:solidFill>
                  <a:schemeClr val="bg1"/>
                </a:solidFill>
              </a:rPr>
              <a:t>Unbaptized Children	</a:t>
            </a:r>
            <a:br>
              <a:rPr lang="en-US" dirty="0"/>
            </a:br>
            <a:br>
              <a:rPr lang="en-US" dirty="0"/>
            </a:br>
            <a:br>
              <a:rPr lang="en-US" dirty="0"/>
            </a:br>
            <a:endParaRPr lang="en-US" dirty="0"/>
          </a:p>
        </p:txBody>
      </p:sp>
      <p:sp>
        <p:nvSpPr>
          <p:cNvPr id="3" name="Content Placeholder 2"/>
          <p:cNvSpPr>
            <a:spLocks noGrp="1"/>
          </p:cNvSpPr>
          <p:nvPr>
            <p:ph idx="1"/>
          </p:nvPr>
        </p:nvSpPr>
        <p:spPr>
          <a:xfrm>
            <a:off x="549275" y="1458930"/>
            <a:ext cx="8042276" cy="4875943"/>
          </a:xfrm>
        </p:spPr>
        <p:txBody>
          <a:bodyPr>
            <a:noAutofit/>
          </a:bodyPr>
          <a:lstStyle/>
          <a:p>
            <a:pPr>
              <a:lnSpc>
                <a:spcPct val="110000"/>
              </a:lnSpc>
              <a:spcBef>
                <a:spcPts val="1200"/>
              </a:spcBef>
            </a:pPr>
            <a:r>
              <a:rPr lang="en-US" sz="2800" dirty="0">
                <a:solidFill>
                  <a:schemeClr val="bg1"/>
                </a:solidFill>
              </a:rPr>
              <a:t>All are born with a fallen nature (Original Sin) and need the new birth of Baptism</a:t>
            </a:r>
          </a:p>
          <a:p>
            <a:pPr>
              <a:lnSpc>
                <a:spcPct val="110000"/>
              </a:lnSpc>
              <a:spcBef>
                <a:spcPts val="1200"/>
              </a:spcBef>
            </a:pPr>
            <a:r>
              <a:rPr lang="en-US" sz="2800" dirty="0">
                <a:solidFill>
                  <a:schemeClr val="bg1"/>
                </a:solidFill>
              </a:rPr>
              <a:t>We are called to trust in God’s mercy for unbaptized children</a:t>
            </a:r>
          </a:p>
          <a:p>
            <a:pPr>
              <a:lnSpc>
                <a:spcPct val="110000"/>
              </a:lnSpc>
              <a:spcBef>
                <a:spcPts val="1200"/>
              </a:spcBef>
            </a:pPr>
            <a:r>
              <a:rPr lang="en-US" sz="2800" dirty="0">
                <a:solidFill>
                  <a:schemeClr val="bg1"/>
                </a:solidFill>
              </a:rPr>
              <a:t>Pray for their salvation</a:t>
            </a:r>
            <a:endParaRPr lang="en-US" sz="2500" dirty="0">
              <a:solidFill>
                <a:schemeClr val="bg1"/>
              </a:solidFill>
            </a:endParaRPr>
          </a:p>
          <a:p>
            <a:pPr>
              <a:lnSpc>
                <a:spcPct val="110000"/>
              </a:lnSpc>
              <a:spcBef>
                <a:spcPts val="1200"/>
              </a:spcBef>
            </a:pPr>
            <a:r>
              <a:rPr lang="en-US" sz="2500" dirty="0">
                <a:solidFill>
                  <a:schemeClr val="bg1"/>
                </a:solidFill>
              </a:rPr>
              <a:t>See CCC: 1250-1252, 1282</a:t>
            </a:r>
            <a:endParaRPr lang="en-US" sz="2400" dirty="0">
              <a:solidFill>
                <a:schemeClr val="bg1"/>
              </a:solidFill>
            </a:endParaRPr>
          </a:p>
        </p:txBody>
      </p:sp>
    </p:spTree>
    <p:extLst>
      <p:ext uri="{BB962C8B-B14F-4D97-AF65-F5344CB8AC3E}">
        <p14:creationId xmlns:p14="http://schemas.microsoft.com/office/powerpoint/2010/main" val="2070824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Sacraments of Initiation</a:t>
            </a:r>
          </a:p>
        </p:txBody>
      </p:sp>
      <p:sp>
        <p:nvSpPr>
          <p:cNvPr id="3" name="Content Placeholder 2"/>
          <p:cNvSpPr>
            <a:spLocks noGrp="1"/>
          </p:cNvSpPr>
          <p:nvPr>
            <p:ph idx="1"/>
          </p:nvPr>
        </p:nvSpPr>
        <p:spPr/>
        <p:txBody>
          <a:bodyPr>
            <a:normAutofit/>
          </a:bodyPr>
          <a:lstStyle/>
          <a:p>
            <a:pPr marL="9525" indent="0">
              <a:spcBef>
                <a:spcPts val="3000"/>
              </a:spcBef>
              <a:buNone/>
            </a:pPr>
            <a:r>
              <a:rPr lang="en-US" sz="2800" dirty="0">
                <a:solidFill>
                  <a:schemeClr val="bg1"/>
                </a:solidFill>
              </a:rPr>
              <a:t>“Lay the foundation for every Christian Life.”</a:t>
            </a:r>
          </a:p>
          <a:p>
            <a:pPr marL="347663" indent="-365760">
              <a:spcBef>
                <a:spcPts val="2400"/>
              </a:spcBef>
            </a:pPr>
            <a:r>
              <a:rPr lang="en-US" sz="2800" dirty="0">
                <a:solidFill>
                  <a:schemeClr val="bg1"/>
                </a:solidFill>
              </a:rPr>
              <a:t>Baptism – “Born Anew”</a:t>
            </a:r>
          </a:p>
          <a:p>
            <a:pPr marL="347663" indent="-365760">
              <a:spcBef>
                <a:spcPts val="1800"/>
              </a:spcBef>
            </a:pPr>
            <a:r>
              <a:rPr lang="en-US" sz="2800" dirty="0">
                <a:solidFill>
                  <a:schemeClr val="bg1"/>
                </a:solidFill>
              </a:rPr>
              <a:t>Confirmation – “Strengthened”</a:t>
            </a:r>
          </a:p>
          <a:p>
            <a:pPr marL="347663" indent="-365760">
              <a:spcBef>
                <a:spcPts val="1800"/>
              </a:spcBef>
            </a:pPr>
            <a:r>
              <a:rPr lang="en-US" sz="2800" dirty="0">
                <a:solidFill>
                  <a:schemeClr val="bg1"/>
                </a:solidFill>
              </a:rPr>
              <a:t>Eucharist (Holy Communion) – “Food for Eternal Life”</a:t>
            </a:r>
          </a:p>
          <a:p>
            <a:pPr marL="347663" indent="-365760">
              <a:spcBef>
                <a:spcPts val="1800"/>
              </a:spcBef>
            </a:pPr>
            <a:endParaRPr lang="en-US" sz="2800" dirty="0">
              <a:solidFill>
                <a:schemeClr val="bg1"/>
              </a:solidFill>
            </a:endParaRPr>
          </a:p>
          <a:p>
            <a:pPr marL="0" indent="0" algn="r">
              <a:spcBef>
                <a:spcPts val="1800"/>
              </a:spcBef>
              <a:buNone/>
            </a:pPr>
            <a:r>
              <a:rPr lang="en-US" sz="2800" dirty="0">
                <a:solidFill>
                  <a:schemeClr val="bg1"/>
                </a:solidFill>
              </a:rPr>
              <a:t>(CCC 1212)</a:t>
            </a:r>
          </a:p>
        </p:txBody>
      </p:sp>
    </p:spTree>
    <p:extLst>
      <p:ext uri="{BB962C8B-B14F-4D97-AF65-F5344CB8AC3E}">
        <p14:creationId xmlns:p14="http://schemas.microsoft.com/office/powerpoint/2010/main" val="39389198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9275" y="69795"/>
            <a:ext cx="8042276" cy="1374737"/>
          </a:xfrm>
        </p:spPr>
        <p:txBody>
          <a:bodyPr anchor="ctr"/>
          <a:lstStyle/>
          <a:p>
            <a:r>
              <a:rPr lang="en-US" dirty="0">
                <a:solidFill>
                  <a:schemeClr val="bg1"/>
                </a:solidFill>
              </a:rPr>
              <a:t>Who Can Baptize?</a:t>
            </a:r>
          </a:p>
        </p:txBody>
      </p:sp>
      <p:sp>
        <p:nvSpPr>
          <p:cNvPr id="3" name="Content Placeholder 2"/>
          <p:cNvSpPr>
            <a:spLocks noGrp="1"/>
          </p:cNvSpPr>
          <p:nvPr>
            <p:ph idx="1"/>
          </p:nvPr>
        </p:nvSpPr>
        <p:spPr>
          <a:xfrm>
            <a:off x="549275" y="1469204"/>
            <a:ext cx="8042276" cy="4766495"/>
          </a:xfrm>
        </p:spPr>
        <p:txBody>
          <a:bodyPr>
            <a:normAutofit/>
          </a:bodyPr>
          <a:lstStyle/>
          <a:p>
            <a:pPr>
              <a:lnSpc>
                <a:spcPct val="130000"/>
              </a:lnSpc>
              <a:spcBef>
                <a:spcPts val="0"/>
              </a:spcBef>
            </a:pPr>
            <a:r>
              <a:rPr lang="en-US" sz="2800" dirty="0">
                <a:solidFill>
                  <a:schemeClr val="bg1"/>
                </a:solidFill>
              </a:rPr>
              <a:t>Ordinary ministers in the Latin Church are:</a:t>
            </a:r>
          </a:p>
          <a:p>
            <a:pPr lvl="1">
              <a:lnSpc>
                <a:spcPct val="130000"/>
              </a:lnSpc>
              <a:spcBef>
                <a:spcPts val="0"/>
              </a:spcBef>
            </a:pPr>
            <a:r>
              <a:rPr lang="en-US" sz="2600" dirty="0">
                <a:solidFill>
                  <a:schemeClr val="bg1"/>
                </a:solidFill>
              </a:rPr>
              <a:t>Bishops</a:t>
            </a:r>
          </a:p>
          <a:p>
            <a:pPr lvl="1">
              <a:lnSpc>
                <a:spcPct val="130000"/>
              </a:lnSpc>
              <a:spcBef>
                <a:spcPts val="0"/>
              </a:spcBef>
            </a:pPr>
            <a:r>
              <a:rPr lang="en-US" sz="2600" dirty="0">
                <a:solidFill>
                  <a:schemeClr val="bg1"/>
                </a:solidFill>
              </a:rPr>
              <a:t>Priests </a:t>
            </a:r>
          </a:p>
          <a:p>
            <a:pPr lvl="1">
              <a:lnSpc>
                <a:spcPct val="130000"/>
              </a:lnSpc>
              <a:spcBef>
                <a:spcPts val="0"/>
              </a:spcBef>
            </a:pPr>
            <a:r>
              <a:rPr lang="en-US" sz="2600" dirty="0">
                <a:solidFill>
                  <a:schemeClr val="bg1"/>
                </a:solidFill>
              </a:rPr>
              <a:t>Deacons</a:t>
            </a:r>
          </a:p>
          <a:p>
            <a:pPr>
              <a:lnSpc>
                <a:spcPct val="130000"/>
              </a:lnSpc>
              <a:spcBef>
                <a:spcPts val="0"/>
              </a:spcBef>
            </a:pPr>
            <a:r>
              <a:rPr lang="en-US" sz="2800" dirty="0">
                <a:solidFill>
                  <a:schemeClr val="bg1"/>
                </a:solidFill>
              </a:rPr>
              <a:t>In danger of death, any person can baptize</a:t>
            </a:r>
          </a:p>
          <a:p>
            <a:pPr lvl="1">
              <a:lnSpc>
                <a:spcPct val="130000"/>
              </a:lnSpc>
              <a:spcBef>
                <a:spcPts val="0"/>
              </a:spcBef>
            </a:pPr>
            <a:r>
              <a:rPr lang="en-US" sz="2600" dirty="0">
                <a:solidFill>
                  <a:schemeClr val="bg1"/>
                </a:solidFill>
              </a:rPr>
              <a:t>Must intend to do what the Church does </a:t>
            </a:r>
          </a:p>
          <a:p>
            <a:pPr lvl="1">
              <a:lnSpc>
                <a:spcPct val="130000"/>
              </a:lnSpc>
              <a:spcBef>
                <a:spcPts val="0"/>
              </a:spcBef>
            </a:pPr>
            <a:r>
              <a:rPr lang="en-US" sz="2600" dirty="0">
                <a:solidFill>
                  <a:schemeClr val="bg1"/>
                </a:solidFill>
              </a:rPr>
              <a:t>Must utilize proper form and substance</a:t>
            </a:r>
          </a:p>
        </p:txBody>
      </p:sp>
    </p:spTree>
    <p:extLst>
      <p:ext uri="{BB962C8B-B14F-4D97-AF65-F5344CB8AC3E}">
        <p14:creationId xmlns:p14="http://schemas.microsoft.com/office/powerpoint/2010/main" val="1963236990"/>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Godparents</a:t>
            </a:r>
          </a:p>
        </p:txBody>
      </p:sp>
      <p:sp>
        <p:nvSpPr>
          <p:cNvPr id="3" name="Content Placeholder 2"/>
          <p:cNvSpPr>
            <a:spLocks noGrp="1"/>
          </p:cNvSpPr>
          <p:nvPr>
            <p:ph idx="1"/>
          </p:nvPr>
        </p:nvSpPr>
        <p:spPr/>
        <p:txBody>
          <a:bodyPr>
            <a:normAutofit lnSpcReduction="10000"/>
          </a:bodyPr>
          <a:lstStyle/>
          <a:p>
            <a:pPr marL="342900" indent="-342900"/>
            <a:r>
              <a:rPr lang="en-US" sz="2800" dirty="0">
                <a:solidFill>
                  <a:schemeClr val="bg1"/>
                </a:solidFill>
              </a:rPr>
              <a:t>Max two, if two, one man and one woman</a:t>
            </a:r>
          </a:p>
          <a:p>
            <a:pPr marL="342900" indent="-342900"/>
            <a:r>
              <a:rPr lang="en-US" sz="2800" dirty="0">
                <a:solidFill>
                  <a:schemeClr val="bg1"/>
                </a:solidFill>
              </a:rPr>
              <a:t>Known to be practicing Roman Catholics</a:t>
            </a:r>
          </a:p>
          <a:p>
            <a:pPr marL="342900" indent="-342900"/>
            <a:r>
              <a:rPr lang="en-US" sz="2800" dirty="0">
                <a:solidFill>
                  <a:schemeClr val="bg1"/>
                </a:solidFill>
              </a:rPr>
              <a:t>Have received all Sacraments of Initiation</a:t>
            </a:r>
          </a:p>
          <a:p>
            <a:pPr marL="342900" indent="-342900"/>
            <a:r>
              <a:rPr lang="en-US" sz="2800" dirty="0">
                <a:solidFill>
                  <a:schemeClr val="bg1"/>
                </a:solidFill>
              </a:rPr>
              <a:t>Be in a marriage recognized by the Church</a:t>
            </a:r>
          </a:p>
          <a:p>
            <a:pPr marL="342900" indent="-342900"/>
            <a:r>
              <a:rPr lang="en-US" sz="2800" dirty="0">
                <a:solidFill>
                  <a:schemeClr val="bg1"/>
                </a:solidFill>
              </a:rPr>
              <a:t>Not the parent of the child</a:t>
            </a:r>
          </a:p>
          <a:p>
            <a:pPr marL="342900" indent="-342900"/>
            <a:r>
              <a:rPr lang="en-US" sz="2800" dirty="0">
                <a:solidFill>
                  <a:schemeClr val="bg1"/>
                </a:solidFill>
              </a:rPr>
              <a:t>At least 16 years of age</a:t>
            </a:r>
          </a:p>
          <a:p>
            <a:pPr marL="0" indent="0">
              <a:buNone/>
            </a:pPr>
            <a:r>
              <a:rPr lang="en-US" sz="2800" dirty="0">
                <a:solidFill>
                  <a:schemeClr val="bg1"/>
                </a:solidFill>
              </a:rPr>
              <a:t>(See Baptism/Confirmation Sponsor form)</a:t>
            </a:r>
          </a:p>
        </p:txBody>
      </p:sp>
    </p:spTree>
    <p:extLst>
      <p:ext uri="{BB962C8B-B14F-4D97-AF65-F5344CB8AC3E}">
        <p14:creationId xmlns:p14="http://schemas.microsoft.com/office/powerpoint/2010/main" val="2483891918"/>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9275" y="70000"/>
            <a:ext cx="8042276" cy="1374532"/>
          </a:xfrm>
        </p:spPr>
        <p:txBody>
          <a:bodyPr anchor="ctr"/>
          <a:lstStyle/>
          <a:p>
            <a:r>
              <a:rPr lang="en-US" dirty="0">
                <a:solidFill>
                  <a:schemeClr val="bg1"/>
                </a:solidFill>
              </a:rPr>
              <a:t>Liturgy of Baptism </a:t>
            </a:r>
            <a:r>
              <a:rPr lang="en-US" sz="4000" dirty="0">
                <a:solidFill>
                  <a:schemeClr val="bg1"/>
                </a:solidFill>
              </a:rPr>
              <a:t>(Catechumens)</a:t>
            </a:r>
            <a:endParaRPr lang="en-US" dirty="0">
              <a:solidFill>
                <a:schemeClr val="bg1"/>
              </a:solidFill>
            </a:endParaRPr>
          </a:p>
        </p:txBody>
      </p:sp>
      <p:sp>
        <p:nvSpPr>
          <p:cNvPr id="3" name="Content Placeholder 2"/>
          <p:cNvSpPr>
            <a:spLocks noGrp="1"/>
          </p:cNvSpPr>
          <p:nvPr>
            <p:ph idx="1"/>
          </p:nvPr>
        </p:nvSpPr>
        <p:spPr>
          <a:xfrm>
            <a:off x="549275" y="1659467"/>
            <a:ext cx="8042276" cy="4601632"/>
          </a:xfrm>
        </p:spPr>
        <p:txBody>
          <a:bodyPr>
            <a:noAutofit/>
          </a:bodyPr>
          <a:lstStyle/>
          <a:p>
            <a:pPr>
              <a:spcBef>
                <a:spcPts val="1200"/>
              </a:spcBef>
            </a:pPr>
            <a:r>
              <a:rPr lang="en-US" sz="2800" dirty="0">
                <a:solidFill>
                  <a:schemeClr val="bg1"/>
                </a:solidFill>
              </a:rPr>
              <a:t>Blessing of the Baptismal water</a:t>
            </a:r>
          </a:p>
          <a:p>
            <a:pPr>
              <a:spcBef>
                <a:spcPts val="600"/>
              </a:spcBef>
            </a:pPr>
            <a:r>
              <a:rPr lang="en-US" sz="2800" dirty="0">
                <a:solidFill>
                  <a:schemeClr val="bg1"/>
                </a:solidFill>
              </a:rPr>
              <a:t>Renunciation of sin by the elect and their profession of faith</a:t>
            </a:r>
          </a:p>
          <a:p>
            <a:pPr>
              <a:spcBef>
                <a:spcPts val="600"/>
              </a:spcBef>
            </a:pPr>
            <a:r>
              <a:rPr lang="en-US" sz="2800" dirty="0">
                <a:solidFill>
                  <a:schemeClr val="bg1"/>
                </a:solidFill>
              </a:rPr>
              <a:t>The Baptism itself</a:t>
            </a:r>
          </a:p>
          <a:p>
            <a:pPr>
              <a:spcBef>
                <a:spcPts val="600"/>
              </a:spcBef>
            </a:pPr>
            <a:r>
              <a:rPr lang="en-US" sz="2800" dirty="0">
                <a:solidFill>
                  <a:schemeClr val="bg1"/>
                </a:solidFill>
              </a:rPr>
              <a:t>Explanatory Rites</a:t>
            </a:r>
          </a:p>
          <a:p>
            <a:pPr lvl="1"/>
            <a:r>
              <a:rPr lang="en-US" sz="2600" dirty="0">
                <a:solidFill>
                  <a:schemeClr val="bg1"/>
                </a:solidFill>
              </a:rPr>
              <a:t>Anointing with chrism (If not immediately Confirmed)</a:t>
            </a:r>
          </a:p>
          <a:p>
            <a:pPr lvl="1"/>
            <a:r>
              <a:rPr lang="en-US" sz="2600" dirty="0">
                <a:solidFill>
                  <a:schemeClr val="bg1"/>
                </a:solidFill>
              </a:rPr>
              <a:t>Clothing with white garment</a:t>
            </a:r>
          </a:p>
          <a:p>
            <a:pPr lvl="1"/>
            <a:r>
              <a:rPr lang="en-US" sz="2600" dirty="0">
                <a:solidFill>
                  <a:schemeClr val="bg1"/>
                </a:solidFill>
              </a:rPr>
              <a:t>Presentation of a lighted candle</a:t>
            </a:r>
          </a:p>
        </p:txBody>
      </p:sp>
    </p:spTree>
    <p:extLst>
      <p:ext uri="{BB962C8B-B14F-4D97-AF65-F5344CB8AC3E}">
        <p14:creationId xmlns:p14="http://schemas.microsoft.com/office/powerpoint/2010/main" val="10526468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9275" y="70000"/>
            <a:ext cx="8042276" cy="1374532"/>
          </a:xfrm>
        </p:spPr>
        <p:txBody>
          <a:bodyPr anchor="ctr"/>
          <a:lstStyle/>
          <a:p>
            <a:r>
              <a:rPr lang="en-US" dirty="0">
                <a:solidFill>
                  <a:schemeClr val="bg1"/>
                </a:solidFill>
              </a:rPr>
              <a:t>Liturgy of Baptism </a:t>
            </a:r>
            <a:r>
              <a:rPr lang="en-US" sz="4000" dirty="0">
                <a:solidFill>
                  <a:schemeClr val="bg1"/>
                </a:solidFill>
              </a:rPr>
              <a:t>(Infants) </a:t>
            </a:r>
            <a:endParaRPr lang="en-US" dirty="0">
              <a:solidFill>
                <a:schemeClr val="bg1"/>
              </a:solidFill>
            </a:endParaRPr>
          </a:p>
        </p:txBody>
      </p:sp>
      <p:sp>
        <p:nvSpPr>
          <p:cNvPr id="3" name="Content Placeholder 2"/>
          <p:cNvSpPr>
            <a:spLocks noGrp="1"/>
          </p:cNvSpPr>
          <p:nvPr>
            <p:ph idx="1"/>
          </p:nvPr>
        </p:nvSpPr>
        <p:spPr>
          <a:xfrm>
            <a:off x="549275" y="1659467"/>
            <a:ext cx="8042276" cy="4601632"/>
          </a:xfrm>
        </p:spPr>
        <p:txBody>
          <a:bodyPr>
            <a:noAutofit/>
          </a:bodyPr>
          <a:lstStyle/>
          <a:p>
            <a:pPr>
              <a:spcBef>
                <a:spcPts val="1200"/>
              </a:spcBef>
            </a:pPr>
            <a:r>
              <a:rPr lang="en-US" sz="2800" dirty="0">
                <a:solidFill>
                  <a:schemeClr val="bg1"/>
                </a:solidFill>
              </a:rPr>
              <a:t>Sign of the cross on the child’s forehead</a:t>
            </a:r>
          </a:p>
          <a:p>
            <a:pPr>
              <a:spcBef>
                <a:spcPts val="1200"/>
              </a:spcBef>
            </a:pPr>
            <a:r>
              <a:rPr lang="en-US" sz="2800" dirty="0">
                <a:solidFill>
                  <a:schemeClr val="bg1"/>
                </a:solidFill>
              </a:rPr>
              <a:t>Reading from Scripture</a:t>
            </a:r>
          </a:p>
          <a:p>
            <a:pPr>
              <a:spcBef>
                <a:spcPts val="1200"/>
              </a:spcBef>
            </a:pPr>
            <a:r>
              <a:rPr lang="en-US" sz="2800" dirty="0">
                <a:solidFill>
                  <a:schemeClr val="bg1"/>
                </a:solidFill>
              </a:rPr>
              <a:t>Exorcism and Anointing </a:t>
            </a:r>
          </a:p>
          <a:p>
            <a:pPr>
              <a:spcBef>
                <a:spcPts val="1200"/>
              </a:spcBef>
            </a:pPr>
            <a:r>
              <a:rPr lang="en-US" sz="2800" dirty="0">
                <a:solidFill>
                  <a:schemeClr val="bg1"/>
                </a:solidFill>
              </a:rPr>
              <a:t>Blessing of the Baptismal water</a:t>
            </a:r>
          </a:p>
          <a:p>
            <a:pPr>
              <a:spcBef>
                <a:spcPts val="600"/>
              </a:spcBef>
            </a:pPr>
            <a:r>
              <a:rPr lang="en-US" sz="2800" dirty="0">
                <a:solidFill>
                  <a:schemeClr val="bg1"/>
                </a:solidFill>
              </a:rPr>
              <a:t>Renunciation of sin and profession of faith by parents and godparents</a:t>
            </a:r>
          </a:p>
          <a:p>
            <a:pPr>
              <a:spcBef>
                <a:spcPts val="600"/>
              </a:spcBef>
            </a:pPr>
            <a:r>
              <a:rPr lang="en-US" sz="2800" dirty="0">
                <a:solidFill>
                  <a:schemeClr val="bg1"/>
                </a:solidFill>
              </a:rPr>
              <a:t>The Baptism itself</a:t>
            </a:r>
          </a:p>
        </p:txBody>
      </p:sp>
    </p:spTree>
    <p:extLst>
      <p:ext uri="{BB962C8B-B14F-4D97-AF65-F5344CB8AC3E}">
        <p14:creationId xmlns:p14="http://schemas.microsoft.com/office/powerpoint/2010/main" val="39766215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9275" y="70000"/>
            <a:ext cx="8042276" cy="1374532"/>
          </a:xfrm>
        </p:spPr>
        <p:txBody>
          <a:bodyPr anchor="ctr"/>
          <a:lstStyle/>
          <a:p>
            <a:r>
              <a:rPr lang="en-US" dirty="0">
                <a:solidFill>
                  <a:schemeClr val="bg1"/>
                </a:solidFill>
              </a:rPr>
              <a:t>Liturgy of Baptism </a:t>
            </a:r>
            <a:r>
              <a:rPr lang="en-US" sz="4000" dirty="0">
                <a:solidFill>
                  <a:schemeClr val="bg1"/>
                </a:solidFill>
              </a:rPr>
              <a:t>(Infants) </a:t>
            </a:r>
            <a:endParaRPr lang="en-US" dirty="0">
              <a:solidFill>
                <a:schemeClr val="bg1"/>
              </a:solidFill>
            </a:endParaRPr>
          </a:p>
        </p:txBody>
      </p:sp>
      <p:sp>
        <p:nvSpPr>
          <p:cNvPr id="3" name="Content Placeholder 2"/>
          <p:cNvSpPr>
            <a:spLocks noGrp="1"/>
          </p:cNvSpPr>
          <p:nvPr>
            <p:ph idx="1"/>
          </p:nvPr>
        </p:nvSpPr>
        <p:spPr>
          <a:xfrm>
            <a:off x="549275" y="1659467"/>
            <a:ext cx="8042276" cy="4601632"/>
          </a:xfrm>
        </p:spPr>
        <p:txBody>
          <a:bodyPr>
            <a:noAutofit/>
          </a:bodyPr>
          <a:lstStyle/>
          <a:p>
            <a:r>
              <a:rPr lang="en-US" sz="2800" dirty="0">
                <a:solidFill>
                  <a:schemeClr val="bg1"/>
                </a:solidFill>
              </a:rPr>
              <a:t>Explanatory Rites</a:t>
            </a:r>
          </a:p>
          <a:p>
            <a:pPr lvl="1"/>
            <a:r>
              <a:rPr lang="en-US" sz="2600" dirty="0">
                <a:solidFill>
                  <a:schemeClr val="bg1"/>
                </a:solidFill>
              </a:rPr>
              <a:t>Anointing with chrism (If not immediately Confirmed)</a:t>
            </a:r>
          </a:p>
          <a:p>
            <a:pPr lvl="1"/>
            <a:r>
              <a:rPr lang="en-US" sz="2600" dirty="0">
                <a:solidFill>
                  <a:schemeClr val="bg1"/>
                </a:solidFill>
              </a:rPr>
              <a:t>Clothing with white garment</a:t>
            </a:r>
          </a:p>
          <a:p>
            <a:pPr lvl="1"/>
            <a:r>
              <a:rPr lang="en-US" sz="2600" dirty="0">
                <a:solidFill>
                  <a:schemeClr val="bg1"/>
                </a:solidFill>
              </a:rPr>
              <a:t>Presentation of a lighted candle</a:t>
            </a:r>
          </a:p>
          <a:p>
            <a:r>
              <a:rPr lang="en-US" sz="2800" dirty="0">
                <a:solidFill>
                  <a:schemeClr val="bg1"/>
                </a:solidFill>
              </a:rPr>
              <a:t>Lord’s Prayer</a:t>
            </a:r>
          </a:p>
          <a:p>
            <a:r>
              <a:rPr lang="en-US" sz="2800" dirty="0">
                <a:solidFill>
                  <a:schemeClr val="bg1"/>
                </a:solidFill>
              </a:rPr>
              <a:t>Final Blessing</a:t>
            </a:r>
          </a:p>
        </p:txBody>
      </p:sp>
    </p:spTree>
    <p:extLst>
      <p:ext uri="{BB962C8B-B14F-4D97-AF65-F5344CB8AC3E}">
        <p14:creationId xmlns:p14="http://schemas.microsoft.com/office/powerpoint/2010/main" val="20754791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9275" y="70000"/>
            <a:ext cx="8042276" cy="1374532"/>
          </a:xfrm>
        </p:spPr>
        <p:txBody>
          <a:bodyPr anchor="ctr"/>
          <a:lstStyle/>
          <a:p>
            <a:r>
              <a:rPr lang="en-US" dirty="0">
                <a:solidFill>
                  <a:schemeClr val="bg1"/>
                </a:solidFill>
              </a:rPr>
              <a:t>Faith and Baptism</a:t>
            </a:r>
          </a:p>
        </p:txBody>
      </p:sp>
      <p:sp>
        <p:nvSpPr>
          <p:cNvPr id="3" name="Content Placeholder 2"/>
          <p:cNvSpPr>
            <a:spLocks noGrp="1"/>
          </p:cNvSpPr>
          <p:nvPr>
            <p:ph idx="1"/>
          </p:nvPr>
        </p:nvSpPr>
        <p:spPr>
          <a:xfrm>
            <a:off x="549275" y="1659467"/>
            <a:ext cx="8042276" cy="4601632"/>
          </a:xfrm>
        </p:spPr>
        <p:txBody>
          <a:bodyPr>
            <a:noAutofit/>
          </a:bodyPr>
          <a:lstStyle/>
          <a:p>
            <a:r>
              <a:rPr lang="en-US" sz="2800" dirty="0">
                <a:solidFill>
                  <a:schemeClr val="bg1"/>
                </a:solidFill>
              </a:rPr>
              <a:t>Baptism is the sacrament of faith, but faith needs a community of believers</a:t>
            </a:r>
          </a:p>
          <a:p>
            <a:r>
              <a:rPr lang="en-US" sz="2800" dirty="0">
                <a:solidFill>
                  <a:schemeClr val="bg1"/>
                </a:solidFill>
              </a:rPr>
              <a:t>For all baptized, faith must grow after Baptism – the community has a role</a:t>
            </a:r>
          </a:p>
          <a:p>
            <a:r>
              <a:rPr lang="en-US" sz="2800" dirty="0">
                <a:solidFill>
                  <a:schemeClr val="bg1"/>
                </a:solidFill>
              </a:rPr>
              <a:t>Each Easter our baptismal vows renewed</a:t>
            </a:r>
          </a:p>
          <a:p>
            <a:r>
              <a:rPr lang="en-US" sz="2800" dirty="0">
                <a:solidFill>
                  <a:schemeClr val="bg1"/>
                </a:solidFill>
              </a:rPr>
              <a:t>Parents and godparents must help nourish the graces of Baptism as their children grow</a:t>
            </a:r>
          </a:p>
          <a:p>
            <a:pPr marL="0" indent="0">
              <a:buNone/>
            </a:pPr>
            <a:r>
              <a:rPr lang="en-US" sz="2800" dirty="0">
                <a:solidFill>
                  <a:schemeClr val="bg1"/>
                </a:solidFill>
              </a:rPr>
              <a:t>(cf. CCC 1253-1255)</a:t>
            </a:r>
          </a:p>
        </p:txBody>
      </p:sp>
    </p:spTree>
    <p:extLst>
      <p:ext uri="{BB962C8B-B14F-4D97-AF65-F5344CB8AC3E}">
        <p14:creationId xmlns:p14="http://schemas.microsoft.com/office/powerpoint/2010/main" val="25767864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9275" y="1974476"/>
            <a:ext cx="8042276" cy="1336956"/>
          </a:xfrm>
        </p:spPr>
        <p:txBody>
          <a:bodyPr/>
          <a:lstStyle/>
          <a:p>
            <a:r>
              <a:rPr lang="en-US" dirty="0">
                <a:solidFill>
                  <a:schemeClr val="bg1"/>
                </a:solidFill>
              </a:rPr>
              <a:t>Questions?</a:t>
            </a:r>
          </a:p>
        </p:txBody>
      </p:sp>
      <p:sp>
        <p:nvSpPr>
          <p:cNvPr id="3" name="Content Placeholder 2"/>
          <p:cNvSpPr>
            <a:spLocks noGrp="1"/>
          </p:cNvSpPr>
          <p:nvPr>
            <p:ph idx="1"/>
          </p:nvPr>
        </p:nvSpPr>
        <p:spPr>
          <a:xfrm>
            <a:off x="549275" y="3695699"/>
            <a:ext cx="8042276" cy="2247901"/>
          </a:xfrm>
        </p:spPr>
        <p:txBody>
          <a:bodyPr>
            <a:normAutofit/>
          </a:bodyPr>
          <a:lstStyle/>
          <a:p>
            <a:endParaRPr lang="en-US" dirty="0"/>
          </a:p>
        </p:txBody>
      </p:sp>
    </p:spTree>
    <p:extLst>
      <p:ext uri="{BB962C8B-B14F-4D97-AF65-F5344CB8AC3E}">
        <p14:creationId xmlns:p14="http://schemas.microsoft.com/office/powerpoint/2010/main" val="41367582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22921" y="1069623"/>
            <a:ext cx="6498159" cy="1515533"/>
          </a:xfrm>
        </p:spPr>
        <p:txBody>
          <a:bodyPr anchor="ctr">
            <a:normAutofit fontScale="90000"/>
          </a:bodyPr>
          <a:lstStyle/>
          <a:p>
            <a:br>
              <a:rPr lang="en-US" b="1" dirty="0">
                <a:solidFill>
                  <a:schemeClr val="bg1"/>
                </a:solidFill>
              </a:rPr>
            </a:br>
            <a:r>
              <a:rPr lang="en-US" b="1" dirty="0">
                <a:solidFill>
                  <a:schemeClr val="bg1"/>
                </a:solidFill>
              </a:rPr>
              <a:t>Sacrament of  Confirmation</a:t>
            </a:r>
            <a:br>
              <a:rPr lang="en-US" b="1" dirty="0">
                <a:solidFill>
                  <a:schemeClr val="bg1"/>
                </a:solidFill>
              </a:rPr>
            </a:br>
            <a:br>
              <a:rPr lang="en-US" sz="2400" b="1" dirty="0"/>
            </a:br>
            <a:endParaRPr lang="en-US" dirty="0"/>
          </a:p>
        </p:txBody>
      </p:sp>
      <p:sp>
        <p:nvSpPr>
          <p:cNvPr id="3" name="Subtitle 2"/>
          <p:cNvSpPr>
            <a:spLocks noGrp="1"/>
          </p:cNvSpPr>
          <p:nvPr>
            <p:ph type="subTitle" idx="1"/>
          </p:nvPr>
        </p:nvSpPr>
        <p:spPr>
          <a:xfrm>
            <a:off x="1322921" y="2585156"/>
            <a:ext cx="6498159" cy="3386665"/>
          </a:xfrm>
        </p:spPr>
        <p:txBody>
          <a:bodyPr>
            <a:normAutofit fontScale="92500" lnSpcReduction="10000"/>
          </a:bodyPr>
          <a:lstStyle/>
          <a:p>
            <a:pPr algn="l">
              <a:lnSpc>
                <a:spcPct val="110000"/>
              </a:lnSpc>
              <a:spcBef>
                <a:spcPts val="0"/>
              </a:spcBef>
            </a:pPr>
            <a:r>
              <a:rPr lang="en-US" sz="2800" dirty="0">
                <a:solidFill>
                  <a:schemeClr val="bg1"/>
                </a:solidFill>
              </a:rPr>
              <a:t>“When the time for Pentecost was fulfilled…suddenly there came from the sky a noise like a strong driving wind…</a:t>
            </a:r>
            <a:r>
              <a:rPr lang="en-US" sz="2800" dirty="0"/>
              <a:t> </a:t>
            </a:r>
            <a:r>
              <a:rPr lang="en-US" sz="2800" dirty="0">
                <a:solidFill>
                  <a:schemeClr val="bg1"/>
                </a:solidFill>
              </a:rPr>
              <a:t>it filled the entire house.</a:t>
            </a:r>
            <a:r>
              <a:rPr lang="en-US" sz="2800" b="1" baseline="30000" dirty="0">
                <a:solidFill>
                  <a:schemeClr val="bg1"/>
                </a:solidFill>
              </a:rPr>
              <a:t> </a:t>
            </a:r>
            <a:r>
              <a:rPr lang="en-US" sz="2800" dirty="0"/>
              <a:t> </a:t>
            </a:r>
            <a:r>
              <a:rPr lang="en-US" sz="2800" dirty="0">
                <a:solidFill>
                  <a:schemeClr val="bg1"/>
                </a:solidFill>
              </a:rPr>
              <a:t>Then there appeared to them tongues as of fire which parted and came to rest on each one of them. And they were all filled with the holy Spirit .” (Lk 2:1-4)</a:t>
            </a:r>
          </a:p>
        </p:txBody>
      </p:sp>
    </p:spTree>
    <p:extLst>
      <p:ext uri="{BB962C8B-B14F-4D97-AF65-F5344CB8AC3E}">
        <p14:creationId xmlns:p14="http://schemas.microsoft.com/office/powerpoint/2010/main" val="14472168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9275" y="70000"/>
            <a:ext cx="8042276" cy="1374532"/>
          </a:xfrm>
        </p:spPr>
        <p:txBody>
          <a:bodyPr anchor="ctr"/>
          <a:lstStyle/>
          <a:p>
            <a:r>
              <a:rPr lang="en-US" dirty="0">
                <a:solidFill>
                  <a:schemeClr val="bg1"/>
                </a:solidFill>
              </a:rPr>
              <a:t>Scripture</a:t>
            </a:r>
          </a:p>
        </p:txBody>
      </p:sp>
      <p:sp>
        <p:nvSpPr>
          <p:cNvPr id="3" name="Content Placeholder 2"/>
          <p:cNvSpPr>
            <a:spLocks noGrp="1"/>
          </p:cNvSpPr>
          <p:nvPr>
            <p:ph idx="1"/>
          </p:nvPr>
        </p:nvSpPr>
        <p:spPr>
          <a:xfrm>
            <a:off x="549275" y="1659467"/>
            <a:ext cx="8042276" cy="4601632"/>
          </a:xfrm>
        </p:spPr>
        <p:txBody>
          <a:bodyPr>
            <a:noAutofit/>
          </a:bodyPr>
          <a:lstStyle/>
          <a:p>
            <a:r>
              <a:rPr lang="en-US" sz="2800" dirty="0">
                <a:solidFill>
                  <a:schemeClr val="bg1"/>
                </a:solidFill>
              </a:rPr>
              <a:t>Jesus promised he would send the Holy Spirit, the “Spirit of truth” (Jn 16:13)</a:t>
            </a:r>
          </a:p>
          <a:p>
            <a:r>
              <a:rPr lang="en-US" sz="2800" dirty="0">
                <a:solidFill>
                  <a:schemeClr val="bg1"/>
                </a:solidFill>
              </a:rPr>
              <a:t>This was fulfilled at Pentecost when huddled together in fear the disciples “were filled with the Holy Spirit” (cf. Acts 2:1-47).</a:t>
            </a:r>
          </a:p>
          <a:p>
            <a:r>
              <a:rPr lang="en-US" sz="2800" dirty="0">
                <a:solidFill>
                  <a:schemeClr val="bg1"/>
                </a:solidFill>
              </a:rPr>
              <a:t>Peter then boldly proclaimed:“…Repent and be baptized…and you will receive the gift of the Holy Spirit (cf. Acts 2:38).</a:t>
            </a:r>
          </a:p>
          <a:p>
            <a:endParaRPr lang="en-US" sz="2800" dirty="0">
              <a:solidFill>
                <a:schemeClr val="bg1"/>
              </a:solidFill>
            </a:endParaRPr>
          </a:p>
        </p:txBody>
      </p:sp>
    </p:spTree>
    <p:extLst>
      <p:ext uri="{BB962C8B-B14F-4D97-AF65-F5344CB8AC3E}">
        <p14:creationId xmlns:p14="http://schemas.microsoft.com/office/powerpoint/2010/main" val="25365709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9275" y="70000"/>
            <a:ext cx="8042276" cy="1374532"/>
          </a:xfrm>
        </p:spPr>
        <p:txBody>
          <a:bodyPr anchor="ctr"/>
          <a:lstStyle/>
          <a:p>
            <a:r>
              <a:rPr lang="en-US" dirty="0">
                <a:solidFill>
                  <a:schemeClr val="bg1"/>
                </a:solidFill>
              </a:rPr>
              <a:t>Effects of Confirmation</a:t>
            </a:r>
          </a:p>
        </p:txBody>
      </p:sp>
      <p:sp>
        <p:nvSpPr>
          <p:cNvPr id="3" name="Content Placeholder 2"/>
          <p:cNvSpPr>
            <a:spLocks noGrp="1"/>
          </p:cNvSpPr>
          <p:nvPr>
            <p:ph idx="1"/>
          </p:nvPr>
        </p:nvSpPr>
        <p:spPr>
          <a:xfrm>
            <a:off x="549275" y="1659467"/>
            <a:ext cx="8042276" cy="4702004"/>
          </a:xfrm>
        </p:spPr>
        <p:txBody>
          <a:bodyPr>
            <a:noAutofit/>
          </a:bodyPr>
          <a:lstStyle/>
          <a:p>
            <a:r>
              <a:rPr lang="en-US" sz="2800" dirty="0">
                <a:solidFill>
                  <a:schemeClr val="bg1"/>
                </a:solidFill>
              </a:rPr>
              <a:t>Perfects Baptismal Grace </a:t>
            </a:r>
          </a:p>
          <a:p>
            <a:r>
              <a:rPr lang="en-US" sz="2800" dirty="0">
                <a:solidFill>
                  <a:schemeClr val="bg1"/>
                </a:solidFill>
              </a:rPr>
              <a:t>Incorporates us more firmly into Christ</a:t>
            </a:r>
          </a:p>
          <a:p>
            <a:r>
              <a:rPr lang="en-US" sz="2800" dirty="0">
                <a:solidFill>
                  <a:schemeClr val="bg1"/>
                </a:solidFill>
              </a:rPr>
              <a:t>Strengthens our bond with the Church</a:t>
            </a:r>
          </a:p>
          <a:p>
            <a:r>
              <a:rPr lang="en-US" sz="2800" dirty="0">
                <a:solidFill>
                  <a:schemeClr val="bg1"/>
                </a:solidFill>
              </a:rPr>
              <a:t>Helps us bear witness to Christian faith</a:t>
            </a:r>
          </a:p>
          <a:p>
            <a:r>
              <a:rPr lang="en-US" sz="2800" dirty="0">
                <a:solidFill>
                  <a:schemeClr val="bg1"/>
                </a:solidFill>
              </a:rPr>
              <a:t>Imprints a spiritual mark, therefore is received only once</a:t>
            </a:r>
          </a:p>
          <a:p>
            <a:pPr marL="0" indent="0">
              <a:buNone/>
            </a:pPr>
            <a:r>
              <a:rPr lang="en-US" sz="2800" dirty="0">
                <a:solidFill>
                  <a:schemeClr val="bg1"/>
                </a:solidFill>
              </a:rPr>
              <a:t>(See CCC, 1315 – 1317)</a:t>
            </a:r>
          </a:p>
        </p:txBody>
      </p:sp>
    </p:spTree>
    <p:extLst>
      <p:ext uri="{BB962C8B-B14F-4D97-AF65-F5344CB8AC3E}">
        <p14:creationId xmlns:p14="http://schemas.microsoft.com/office/powerpoint/2010/main" val="1066102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22920" y="1295400"/>
            <a:ext cx="6498159" cy="3156959"/>
          </a:xfrm>
        </p:spPr>
        <p:txBody>
          <a:bodyPr anchor="ctr">
            <a:normAutofit/>
          </a:bodyPr>
          <a:lstStyle/>
          <a:p>
            <a:r>
              <a:rPr lang="en-US" b="1" dirty="0">
                <a:solidFill>
                  <a:schemeClr val="bg1"/>
                </a:solidFill>
              </a:rPr>
              <a:t>Sacrament of  Baptism</a:t>
            </a:r>
            <a:br>
              <a:rPr lang="en-US" sz="2400" b="1" dirty="0"/>
            </a:br>
            <a:endParaRPr lang="en-US" dirty="0"/>
          </a:p>
        </p:txBody>
      </p:sp>
      <p:sp>
        <p:nvSpPr>
          <p:cNvPr id="3" name="Subtitle 2"/>
          <p:cNvSpPr>
            <a:spLocks noGrp="1"/>
          </p:cNvSpPr>
          <p:nvPr>
            <p:ph type="subTitle" idx="1"/>
          </p:nvPr>
        </p:nvSpPr>
        <p:spPr>
          <a:xfrm>
            <a:off x="1322921" y="4452359"/>
            <a:ext cx="6498159" cy="754641"/>
          </a:xfrm>
        </p:spPr>
        <p:txBody>
          <a:bodyPr>
            <a:normAutofit fontScale="85000" lnSpcReduction="20000"/>
          </a:bodyPr>
          <a:lstStyle/>
          <a:p>
            <a:pPr algn="l"/>
            <a:r>
              <a:rPr lang="en-US" sz="3200" dirty="0">
                <a:solidFill>
                  <a:schemeClr val="bg1"/>
                </a:solidFill>
              </a:rPr>
              <a:t>“Whoever believes and is baptized will be saved.” (Mk 16:16)</a:t>
            </a:r>
          </a:p>
        </p:txBody>
      </p:sp>
    </p:spTree>
    <p:extLst>
      <p:ext uri="{BB962C8B-B14F-4D97-AF65-F5344CB8AC3E}">
        <p14:creationId xmlns:p14="http://schemas.microsoft.com/office/powerpoint/2010/main" val="40715755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9275" y="70000"/>
            <a:ext cx="8042276" cy="1374532"/>
          </a:xfrm>
        </p:spPr>
        <p:txBody>
          <a:bodyPr anchor="ctr"/>
          <a:lstStyle/>
          <a:p>
            <a:r>
              <a:rPr lang="en-US" dirty="0">
                <a:solidFill>
                  <a:schemeClr val="bg1"/>
                </a:solidFill>
              </a:rPr>
              <a:t>Seven Gifts of the Holy Spirit</a:t>
            </a:r>
          </a:p>
        </p:txBody>
      </p:sp>
      <p:sp>
        <p:nvSpPr>
          <p:cNvPr id="3" name="Content Placeholder 2"/>
          <p:cNvSpPr>
            <a:spLocks noGrp="1"/>
          </p:cNvSpPr>
          <p:nvPr>
            <p:ph idx="1"/>
          </p:nvPr>
        </p:nvSpPr>
        <p:spPr>
          <a:xfrm>
            <a:off x="549275" y="1514168"/>
            <a:ext cx="8042276" cy="4630993"/>
          </a:xfrm>
        </p:spPr>
        <p:txBody>
          <a:bodyPr>
            <a:noAutofit/>
          </a:bodyPr>
          <a:lstStyle/>
          <a:p>
            <a:pPr marL="0" indent="0">
              <a:spcAft>
                <a:spcPts val="600"/>
              </a:spcAft>
              <a:buNone/>
            </a:pPr>
            <a:r>
              <a:rPr lang="en-US" sz="2800" dirty="0">
                <a:solidFill>
                  <a:schemeClr val="bg1"/>
                </a:solidFill>
              </a:rPr>
              <a:t>Sustain the moral life of Christians:</a:t>
            </a:r>
          </a:p>
          <a:p>
            <a:pPr lvl="1"/>
            <a:r>
              <a:rPr lang="en-US" sz="2800" dirty="0">
                <a:solidFill>
                  <a:schemeClr val="bg1"/>
                </a:solidFill>
              </a:rPr>
              <a:t>Wisdom</a:t>
            </a:r>
          </a:p>
          <a:p>
            <a:pPr lvl="1"/>
            <a:r>
              <a:rPr lang="en-US" sz="2800" dirty="0">
                <a:solidFill>
                  <a:schemeClr val="bg1"/>
                </a:solidFill>
              </a:rPr>
              <a:t>Understanding</a:t>
            </a:r>
          </a:p>
          <a:p>
            <a:pPr lvl="1"/>
            <a:r>
              <a:rPr lang="en-US" sz="2800" dirty="0">
                <a:solidFill>
                  <a:schemeClr val="bg1"/>
                </a:solidFill>
              </a:rPr>
              <a:t>Counsel </a:t>
            </a:r>
          </a:p>
          <a:p>
            <a:pPr lvl="1"/>
            <a:r>
              <a:rPr lang="en-US" sz="2800" dirty="0">
                <a:solidFill>
                  <a:schemeClr val="bg1"/>
                </a:solidFill>
              </a:rPr>
              <a:t>Fortitude</a:t>
            </a:r>
          </a:p>
          <a:p>
            <a:pPr lvl="1"/>
            <a:r>
              <a:rPr lang="en-US" sz="2800" dirty="0">
                <a:solidFill>
                  <a:schemeClr val="bg1"/>
                </a:solidFill>
              </a:rPr>
              <a:t>Knowledge </a:t>
            </a:r>
          </a:p>
          <a:p>
            <a:pPr lvl="1"/>
            <a:r>
              <a:rPr lang="en-US" sz="2800" dirty="0">
                <a:solidFill>
                  <a:schemeClr val="bg1"/>
                </a:solidFill>
              </a:rPr>
              <a:t>Piety</a:t>
            </a:r>
          </a:p>
          <a:p>
            <a:pPr lvl="1"/>
            <a:r>
              <a:rPr lang="en-US" sz="2800" dirty="0">
                <a:solidFill>
                  <a:schemeClr val="bg1"/>
                </a:solidFill>
              </a:rPr>
              <a:t>Fear of the Lord</a:t>
            </a:r>
          </a:p>
          <a:p>
            <a:pPr marL="349250" lvl="1" indent="0" algn="r">
              <a:buNone/>
            </a:pPr>
            <a:r>
              <a:rPr lang="en-US" sz="2400" dirty="0">
                <a:solidFill>
                  <a:schemeClr val="bg1"/>
                </a:solidFill>
              </a:rPr>
              <a:t>(CCC 1830-1831)</a:t>
            </a:r>
          </a:p>
        </p:txBody>
      </p:sp>
    </p:spTree>
    <p:extLst>
      <p:ext uri="{BB962C8B-B14F-4D97-AF65-F5344CB8AC3E}">
        <p14:creationId xmlns:p14="http://schemas.microsoft.com/office/powerpoint/2010/main" val="15814951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0862" y="97744"/>
            <a:ext cx="8042276" cy="1336956"/>
          </a:xfrm>
        </p:spPr>
        <p:txBody>
          <a:bodyPr anchor="ctr"/>
          <a:lstStyle/>
          <a:p>
            <a:r>
              <a:rPr lang="en-US" dirty="0">
                <a:solidFill>
                  <a:schemeClr val="bg1"/>
                </a:solidFill>
              </a:rPr>
              <a:t>Fruits of the Holy Spirit</a:t>
            </a:r>
          </a:p>
        </p:txBody>
      </p:sp>
      <p:sp>
        <p:nvSpPr>
          <p:cNvPr id="3" name="Content Placeholder 2"/>
          <p:cNvSpPr>
            <a:spLocks noGrp="1"/>
          </p:cNvSpPr>
          <p:nvPr>
            <p:ph sz="half" idx="1"/>
          </p:nvPr>
        </p:nvSpPr>
        <p:spPr>
          <a:xfrm>
            <a:off x="631107" y="2219633"/>
            <a:ext cx="3840480" cy="3383107"/>
          </a:xfrm>
        </p:spPr>
        <p:txBody>
          <a:bodyPr>
            <a:noAutofit/>
          </a:bodyPr>
          <a:lstStyle/>
          <a:p>
            <a:pPr lvl="1"/>
            <a:r>
              <a:rPr lang="en-US" sz="2800" dirty="0">
                <a:solidFill>
                  <a:schemeClr val="bg1"/>
                </a:solidFill>
              </a:rPr>
              <a:t>Charity</a:t>
            </a:r>
          </a:p>
          <a:p>
            <a:pPr lvl="1"/>
            <a:r>
              <a:rPr lang="en-US" sz="2800" dirty="0">
                <a:solidFill>
                  <a:schemeClr val="bg1"/>
                </a:solidFill>
              </a:rPr>
              <a:t>Joy</a:t>
            </a:r>
          </a:p>
          <a:p>
            <a:pPr lvl="1"/>
            <a:r>
              <a:rPr lang="en-US" sz="2800" dirty="0">
                <a:solidFill>
                  <a:schemeClr val="bg1"/>
                </a:solidFill>
              </a:rPr>
              <a:t>Peace</a:t>
            </a:r>
          </a:p>
          <a:p>
            <a:pPr lvl="1"/>
            <a:r>
              <a:rPr lang="en-US" sz="2800" dirty="0">
                <a:solidFill>
                  <a:schemeClr val="bg1"/>
                </a:solidFill>
              </a:rPr>
              <a:t>Patience</a:t>
            </a:r>
          </a:p>
          <a:p>
            <a:pPr lvl="1"/>
            <a:r>
              <a:rPr lang="en-US" sz="2800" dirty="0">
                <a:solidFill>
                  <a:schemeClr val="bg1"/>
                </a:solidFill>
              </a:rPr>
              <a:t>Kindness</a:t>
            </a:r>
          </a:p>
          <a:p>
            <a:pPr lvl="1"/>
            <a:r>
              <a:rPr lang="en-US" sz="2800" dirty="0">
                <a:solidFill>
                  <a:schemeClr val="bg1"/>
                </a:solidFill>
              </a:rPr>
              <a:t>Goodness</a:t>
            </a:r>
          </a:p>
        </p:txBody>
      </p:sp>
      <p:sp>
        <p:nvSpPr>
          <p:cNvPr id="4" name="Content Placeholder 3">
            <a:extLst>
              <a:ext uri="{FF2B5EF4-FFF2-40B4-BE49-F238E27FC236}">
                <a16:creationId xmlns:a16="http://schemas.microsoft.com/office/drawing/2014/main" id="{970930BA-E8D1-A640-9007-EC629DFCB37E}"/>
              </a:ext>
            </a:extLst>
          </p:cNvPr>
          <p:cNvSpPr>
            <a:spLocks noGrp="1"/>
          </p:cNvSpPr>
          <p:nvPr>
            <p:ph sz="half" idx="2"/>
          </p:nvPr>
        </p:nvSpPr>
        <p:spPr>
          <a:xfrm>
            <a:off x="4672413" y="2219633"/>
            <a:ext cx="3840480" cy="4023851"/>
          </a:xfrm>
        </p:spPr>
        <p:txBody>
          <a:bodyPr>
            <a:normAutofit fontScale="92500"/>
          </a:bodyPr>
          <a:lstStyle/>
          <a:p>
            <a:pPr lvl="1"/>
            <a:r>
              <a:rPr lang="en-US" sz="2800" dirty="0">
                <a:solidFill>
                  <a:schemeClr val="bg1"/>
                </a:solidFill>
              </a:rPr>
              <a:t>Generosity</a:t>
            </a:r>
          </a:p>
          <a:p>
            <a:pPr lvl="1"/>
            <a:r>
              <a:rPr lang="en-US" sz="2800" dirty="0">
                <a:solidFill>
                  <a:schemeClr val="bg1"/>
                </a:solidFill>
              </a:rPr>
              <a:t>Gentleness</a:t>
            </a:r>
          </a:p>
          <a:p>
            <a:pPr lvl="1"/>
            <a:r>
              <a:rPr lang="en-US" sz="2800" dirty="0">
                <a:solidFill>
                  <a:schemeClr val="bg1"/>
                </a:solidFill>
              </a:rPr>
              <a:t>Faithfulness</a:t>
            </a:r>
          </a:p>
          <a:p>
            <a:pPr lvl="1"/>
            <a:r>
              <a:rPr lang="en-US" sz="2800" dirty="0">
                <a:solidFill>
                  <a:schemeClr val="bg1"/>
                </a:solidFill>
              </a:rPr>
              <a:t>Modesty</a:t>
            </a:r>
          </a:p>
          <a:p>
            <a:pPr lvl="1"/>
            <a:r>
              <a:rPr lang="en-US" sz="2800" dirty="0">
                <a:solidFill>
                  <a:schemeClr val="bg1"/>
                </a:solidFill>
              </a:rPr>
              <a:t>Self-control</a:t>
            </a:r>
          </a:p>
          <a:p>
            <a:pPr lvl="1"/>
            <a:r>
              <a:rPr lang="en-US" sz="2800" dirty="0">
                <a:solidFill>
                  <a:schemeClr val="bg1"/>
                </a:solidFill>
              </a:rPr>
              <a:t>Chastity</a:t>
            </a:r>
          </a:p>
          <a:p>
            <a:pPr lvl="1"/>
            <a:endParaRPr lang="en-US" sz="2800" dirty="0">
              <a:solidFill>
                <a:schemeClr val="bg1"/>
              </a:solidFill>
            </a:endParaRPr>
          </a:p>
          <a:p>
            <a:pPr marL="349250" lvl="1" indent="0">
              <a:buNone/>
            </a:pPr>
            <a:r>
              <a:rPr lang="en-US" sz="2800" dirty="0">
                <a:solidFill>
                  <a:schemeClr val="bg1"/>
                </a:solidFill>
              </a:rPr>
              <a:t>(cf. CCC 1830-1832)</a:t>
            </a:r>
          </a:p>
        </p:txBody>
      </p:sp>
      <p:sp>
        <p:nvSpPr>
          <p:cNvPr id="5" name="TextBox 4">
            <a:extLst>
              <a:ext uri="{FF2B5EF4-FFF2-40B4-BE49-F238E27FC236}">
                <a16:creationId xmlns:a16="http://schemas.microsoft.com/office/drawing/2014/main" id="{8C1EB668-E470-904F-A76F-67DF64B7F050}"/>
              </a:ext>
            </a:extLst>
          </p:cNvPr>
          <p:cNvSpPr txBox="1"/>
          <p:nvPr/>
        </p:nvSpPr>
        <p:spPr>
          <a:xfrm>
            <a:off x="1484671" y="1582994"/>
            <a:ext cx="6204155" cy="523220"/>
          </a:xfrm>
          <a:prstGeom prst="rect">
            <a:avLst/>
          </a:prstGeom>
          <a:noFill/>
        </p:spPr>
        <p:txBody>
          <a:bodyPr wrap="square" rtlCol="0">
            <a:spAutoFit/>
          </a:bodyPr>
          <a:lstStyle/>
          <a:p>
            <a:r>
              <a:rPr lang="en-US" sz="2800" dirty="0">
                <a:solidFill>
                  <a:schemeClr val="bg1">
                    <a:lumMod val="95000"/>
                  </a:schemeClr>
                </a:solidFill>
              </a:rPr>
              <a:t>Formed in us by the Holy Spirit</a:t>
            </a:r>
          </a:p>
        </p:txBody>
      </p:sp>
    </p:spTree>
    <p:extLst>
      <p:ext uri="{BB962C8B-B14F-4D97-AF65-F5344CB8AC3E}">
        <p14:creationId xmlns:p14="http://schemas.microsoft.com/office/powerpoint/2010/main" val="1984665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9275" y="70000"/>
            <a:ext cx="8042276" cy="1374532"/>
          </a:xfrm>
        </p:spPr>
        <p:txBody>
          <a:bodyPr anchor="ctr"/>
          <a:lstStyle/>
          <a:p>
            <a:r>
              <a:rPr lang="en-US" dirty="0">
                <a:solidFill>
                  <a:schemeClr val="bg1"/>
                </a:solidFill>
              </a:rPr>
              <a:t>Adults Receiving Confirmation</a:t>
            </a:r>
          </a:p>
        </p:txBody>
      </p:sp>
      <p:sp>
        <p:nvSpPr>
          <p:cNvPr id="3" name="Content Placeholder 2"/>
          <p:cNvSpPr>
            <a:spLocks noGrp="1"/>
          </p:cNvSpPr>
          <p:nvPr>
            <p:ph idx="1"/>
          </p:nvPr>
        </p:nvSpPr>
        <p:spPr>
          <a:xfrm>
            <a:off x="549275" y="1444532"/>
            <a:ext cx="8042276" cy="4966099"/>
          </a:xfrm>
        </p:spPr>
        <p:txBody>
          <a:bodyPr>
            <a:noAutofit/>
          </a:bodyPr>
          <a:lstStyle/>
          <a:p>
            <a:pPr marL="0" indent="0">
              <a:buNone/>
            </a:pPr>
            <a:r>
              <a:rPr lang="en-US" sz="2800" dirty="0">
                <a:solidFill>
                  <a:schemeClr val="bg1"/>
                </a:solidFill>
              </a:rPr>
              <a:t>Must:</a:t>
            </a:r>
          </a:p>
          <a:p>
            <a:r>
              <a:rPr lang="en-US" sz="2800" dirty="0">
                <a:solidFill>
                  <a:schemeClr val="bg1"/>
                </a:solidFill>
              </a:rPr>
              <a:t>Be Baptized (Receive immediately after.)</a:t>
            </a:r>
          </a:p>
          <a:p>
            <a:r>
              <a:rPr lang="en-US" sz="2800" dirty="0">
                <a:solidFill>
                  <a:schemeClr val="bg1"/>
                </a:solidFill>
              </a:rPr>
              <a:t>Profess the faith</a:t>
            </a:r>
          </a:p>
          <a:p>
            <a:r>
              <a:rPr lang="en-US" sz="2800" dirty="0">
                <a:solidFill>
                  <a:schemeClr val="bg1"/>
                </a:solidFill>
              </a:rPr>
              <a:t>Be in a state of Grace </a:t>
            </a:r>
          </a:p>
          <a:p>
            <a:r>
              <a:rPr lang="en-US" sz="2800" dirty="0">
                <a:solidFill>
                  <a:schemeClr val="bg1"/>
                </a:solidFill>
              </a:rPr>
              <a:t>Intend to receive the sacrament</a:t>
            </a:r>
          </a:p>
          <a:p>
            <a:r>
              <a:rPr lang="en-US" sz="2800" dirty="0">
                <a:solidFill>
                  <a:schemeClr val="bg1"/>
                </a:solidFill>
              </a:rPr>
              <a:t>Be prepared to assume the role of disciple and witness to Christ </a:t>
            </a:r>
          </a:p>
          <a:p>
            <a:pPr marL="0" indent="0">
              <a:buNone/>
            </a:pPr>
            <a:r>
              <a:rPr lang="en-US" sz="2800" dirty="0">
                <a:solidFill>
                  <a:schemeClr val="bg1"/>
                </a:solidFill>
              </a:rPr>
              <a:t>See (CCC 1316)</a:t>
            </a:r>
          </a:p>
        </p:txBody>
      </p:sp>
    </p:spTree>
    <p:extLst>
      <p:ext uri="{BB962C8B-B14F-4D97-AF65-F5344CB8AC3E}">
        <p14:creationId xmlns:p14="http://schemas.microsoft.com/office/powerpoint/2010/main" val="41876567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9275" y="70000"/>
            <a:ext cx="8042276" cy="1374532"/>
          </a:xfrm>
        </p:spPr>
        <p:txBody>
          <a:bodyPr anchor="ctr"/>
          <a:lstStyle/>
          <a:p>
            <a:r>
              <a:rPr lang="en-US" dirty="0">
                <a:solidFill>
                  <a:schemeClr val="bg1"/>
                </a:solidFill>
              </a:rPr>
              <a:t>Essential Rite of Confirmation</a:t>
            </a:r>
          </a:p>
        </p:txBody>
      </p:sp>
      <p:sp>
        <p:nvSpPr>
          <p:cNvPr id="3" name="Content Placeholder 2"/>
          <p:cNvSpPr>
            <a:spLocks noGrp="1"/>
          </p:cNvSpPr>
          <p:nvPr>
            <p:ph idx="1"/>
          </p:nvPr>
        </p:nvSpPr>
        <p:spPr>
          <a:xfrm>
            <a:off x="549275" y="1659467"/>
            <a:ext cx="8042276" cy="4601632"/>
          </a:xfrm>
        </p:spPr>
        <p:txBody>
          <a:bodyPr>
            <a:noAutofit/>
          </a:bodyPr>
          <a:lstStyle/>
          <a:p>
            <a:r>
              <a:rPr lang="en-US" sz="2800" dirty="0">
                <a:solidFill>
                  <a:schemeClr val="bg1"/>
                </a:solidFill>
              </a:rPr>
              <a:t>The laying on of hand</a:t>
            </a:r>
          </a:p>
          <a:p>
            <a:r>
              <a:rPr lang="en-US" sz="2800" dirty="0">
                <a:solidFill>
                  <a:schemeClr val="bg1"/>
                </a:solidFill>
              </a:rPr>
              <a:t>Anointing on the forehead with sacred chrism</a:t>
            </a:r>
          </a:p>
          <a:p>
            <a:r>
              <a:rPr lang="en-US" sz="2800" dirty="0">
                <a:solidFill>
                  <a:schemeClr val="bg1"/>
                </a:solidFill>
              </a:rPr>
              <a:t>Together with the words: “Be sealed with the Gift of the Holy Spirit.”</a:t>
            </a:r>
          </a:p>
          <a:p>
            <a:r>
              <a:rPr lang="en-US" sz="2800" dirty="0">
                <a:solidFill>
                  <a:schemeClr val="bg1"/>
                </a:solidFill>
              </a:rPr>
              <a:t>The repined response: “Amen.”</a:t>
            </a:r>
          </a:p>
          <a:p>
            <a:pPr marL="0" indent="0" algn="r">
              <a:buNone/>
            </a:pPr>
            <a:r>
              <a:rPr lang="en-US" dirty="0">
                <a:solidFill>
                  <a:schemeClr val="bg1"/>
                </a:solidFill>
              </a:rPr>
              <a:t>(The Order of Confirmation, 2016, No. 26)</a:t>
            </a:r>
          </a:p>
        </p:txBody>
      </p:sp>
    </p:spTree>
    <p:extLst>
      <p:ext uri="{BB962C8B-B14F-4D97-AF65-F5344CB8AC3E}">
        <p14:creationId xmlns:p14="http://schemas.microsoft.com/office/powerpoint/2010/main" val="26662866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9275" y="1974476"/>
            <a:ext cx="8042276" cy="1336956"/>
          </a:xfrm>
        </p:spPr>
        <p:txBody>
          <a:bodyPr/>
          <a:lstStyle/>
          <a:p>
            <a:r>
              <a:rPr lang="en-US" dirty="0">
                <a:solidFill>
                  <a:schemeClr val="bg1"/>
                </a:solidFill>
              </a:rPr>
              <a:t>Miscellaneous</a:t>
            </a:r>
          </a:p>
        </p:txBody>
      </p:sp>
      <p:sp>
        <p:nvSpPr>
          <p:cNvPr id="3" name="Content Placeholder 2"/>
          <p:cNvSpPr>
            <a:spLocks noGrp="1"/>
          </p:cNvSpPr>
          <p:nvPr>
            <p:ph idx="1"/>
          </p:nvPr>
        </p:nvSpPr>
        <p:spPr>
          <a:xfrm>
            <a:off x="549275" y="3695699"/>
            <a:ext cx="8042276" cy="2247901"/>
          </a:xfrm>
        </p:spPr>
        <p:txBody>
          <a:bodyPr>
            <a:normAutofit/>
          </a:bodyPr>
          <a:lstStyle/>
          <a:p>
            <a:endParaRPr lang="en-US" dirty="0"/>
          </a:p>
        </p:txBody>
      </p:sp>
    </p:spTree>
    <p:extLst>
      <p:ext uri="{BB962C8B-B14F-4D97-AF65-F5344CB8AC3E}">
        <p14:creationId xmlns:p14="http://schemas.microsoft.com/office/powerpoint/2010/main" val="28225074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9275" y="70000"/>
            <a:ext cx="8042276" cy="1374532"/>
          </a:xfrm>
        </p:spPr>
        <p:txBody>
          <a:bodyPr anchor="ctr"/>
          <a:lstStyle/>
          <a:p>
            <a:r>
              <a:rPr lang="en-US" dirty="0">
                <a:solidFill>
                  <a:schemeClr val="bg1"/>
                </a:solidFill>
              </a:rPr>
              <a:t>Sponsors/Godparents</a:t>
            </a:r>
          </a:p>
        </p:txBody>
      </p:sp>
      <p:sp>
        <p:nvSpPr>
          <p:cNvPr id="3" name="Content Placeholder 2"/>
          <p:cNvSpPr>
            <a:spLocks noGrp="1"/>
          </p:cNvSpPr>
          <p:nvPr>
            <p:ph idx="1"/>
          </p:nvPr>
        </p:nvSpPr>
        <p:spPr>
          <a:xfrm>
            <a:off x="549275" y="1659467"/>
            <a:ext cx="8042276" cy="4601632"/>
          </a:xfrm>
        </p:spPr>
        <p:txBody>
          <a:bodyPr>
            <a:noAutofit/>
          </a:bodyPr>
          <a:lstStyle/>
          <a:p>
            <a:r>
              <a:rPr lang="en-US" sz="2800" dirty="0">
                <a:solidFill>
                  <a:schemeClr val="bg1"/>
                </a:solidFill>
              </a:rPr>
              <a:t>The RCIA process requires that each Catechumen (un-baptized) have a godparent (RCIA 8-10).</a:t>
            </a:r>
          </a:p>
          <a:p>
            <a:r>
              <a:rPr lang="en-US" sz="2800" dirty="0">
                <a:solidFill>
                  <a:schemeClr val="bg1"/>
                </a:solidFill>
              </a:rPr>
              <a:t>Likewise Candidates (already validly baptized) are also required to have sponsors (RCIA 404).</a:t>
            </a:r>
          </a:p>
        </p:txBody>
      </p:sp>
    </p:spTree>
    <p:extLst>
      <p:ext uri="{BB962C8B-B14F-4D97-AF65-F5344CB8AC3E}">
        <p14:creationId xmlns:p14="http://schemas.microsoft.com/office/powerpoint/2010/main" val="35511983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49275" y="1974476"/>
            <a:ext cx="8042276" cy="1336956"/>
          </a:xfrm>
        </p:spPr>
        <p:txBody>
          <a:bodyPr/>
          <a:lstStyle/>
          <a:p>
            <a:r>
              <a:rPr lang="en-US" dirty="0">
                <a:solidFill>
                  <a:schemeClr val="bg1"/>
                </a:solidFill>
              </a:rPr>
              <a:t>Questions?</a:t>
            </a:r>
          </a:p>
        </p:txBody>
      </p:sp>
      <p:sp>
        <p:nvSpPr>
          <p:cNvPr id="3" name="Content Placeholder 2"/>
          <p:cNvSpPr>
            <a:spLocks noGrp="1"/>
          </p:cNvSpPr>
          <p:nvPr>
            <p:ph idx="1"/>
          </p:nvPr>
        </p:nvSpPr>
        <p:spPr>
          <a:xfrm>
            <a:off x="549275" y="3695699"/>
            <a:ext cx="8042276" cy="2247901"/>
          </a:xfrm>
        </p:spPr>
        <p:txBody>
          <a:bodyPr>
            <a:normAutofit/>
          </a:bodyPr>
          <a:lstStyle/>
          <a:p>
            <a:endParaRPr lang="en-US" dirty="0"/>
          </a:p>
        </p:txBody>
      </p:sp>
    </p:spTree>
    <p:extLst>
      <p:ext uri="{BB962C8B-B14F-4D97-AF65-F5344CB8AC3E}">
        <p14:creationId xmlns:p14="http://schemas.microsoft.com/office/powerpoint/2010/main" val="2696311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Original Sin</a:t>
            </a:r>
          </a:p>
        </p:txBody>
      </p:sp>
      <p:sp>
        <p:nvSpPr>
          <p:cNvPr id="3" name="Content Placeholder 2"/>
          <p:cNvSpPr>
            <a:spLocks noGrp="1"/>
          </p:cNvSpPr>
          <p:nvPr>
            <p:ph idx="1"/>
          </p:nvPr>
        </p:nvSpPr>
        <p:spPr>
          <a:xfrm>
            <a:off x="549275" y="1600200"/>
            <a:ext cx="8042276" cy="4610099"/>
          </a:xfrm>
        </p:spPr>
        <p:txBody>
          <a:bodyPr>
            <a:noAutofit/>
          </a:bodyPr>
          <a:lstStyle/>
          <a:p>
            <a:pPr lvl="1">
              <a:spcAft>
                <a:spcPts val="600"/>
              </a:spcAft>
            </a:pPr>
            <a:r>
              <a:rPr lang="en-US" sz="2800" dirty="0">
                <a:solidFill>
                  <a:schemeClr val="bg1"/>
                </a:solidFill>
              </a:rPr>
              <a:t>”God did not make death…” Wis 1:13</a:t>
            </a:r>
          </a:p>
          <a:p>
            <a:pPr lvl="1">
              <a:spcAft>
                <a:spcPts val="600"/>
              </a:spcAft>
            </a:pPr>
            <a:r>
              <a:rPr lang="en-US" sz="2800" dirty="0">
                <a:solidFill>
                  <a:schemeClr val="bg1"/>
                </a:solidFill>
              </a:rPr>
              <a:t>Humanity was originally in a state of holiness and justice</a:t>
            </a:r>
          </a:p>
          <a:p>
            <a:pPr lvl="1">
              <a:spcAft>
                <a:spcPts val="600"/>
              </a:spcAft>
            </a:pPr>
            <a:r>
              <a:rPr lang="en-US" sz="2800" dirty="0">
                <a:solidFill>
                  <a:schemeClr val="bg1"/>
                </a:solidFill>
              </a:rPr>
              <a:t>Enticed by the evil one, by his sin, Adam lost this state for himself and his descendants – all of us</a:t>
            </a:r>
          </a:p>
          <a:p>
            <a:pPr lvl="1">
              <a:spcAft>
                <a:spcPts val="600"/>
              </a:spcAft>
            </a:pPr>
            <a:r>
              <a:rPr lang="en-US" sz="2800" dirty="0">
                <a:solidFill>
                  <a:schemeClr val="bg1"/>
                </a:solidFill>
              </a:rPr>
              <a:t>This inherited deprivation of humanity’s original holiness is “original sin.”</a:t>
            </a:r>
          </a:p>
        </p:txBody>
      </p:sp>
    </p:spTree>
    <p:extLst>
      <p:ext uri="{BB962C8B-B14F-4D97-AF65-F5344CB8AC3E}">
        <p14:creationId xmlns:p14="http://schemas.microsoft.com/office/powerpoint/2010/main" val="2976590494"/>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Effects of Original Sin</a:t>
            </a:r>
          </a:p>
        </p:txBody>
      </p:sp>
      <p:sp>
        <p:nvSpPr>
          <p:cNvPr id="3" name="Content Placeholder 2"/>
          <p:cNvSpPr>
            <a:spLocks noGrp="1"/>
          </p:cNvSpPr>
          <p:nvPr>
            <p:ph idx="1"/>
          </p:nvPr>
        </p:nvSpPr>
        <p:spPr>
          <a:xfrm>
            <a:off x="549275" y="1600200"/>
            <a:ext cx="8042276" cy="4610099"/>
          </a:xfrm>
        </p:spPr>
        <p:txBody>
          <a:bodyPr>
            <a:noAutofit/>
          </a:bodyPr>
          <a:lstStyle/>
          <a:p>
            <a:pPr lvl="1">
              <a:spcAft>
                <a:spcPts val="600"/>
              </a:spcAft>
            </a:pPr>
            <a:r>
              <a:rPr lang="en-US" sz="2800" dirty="0">
                <a:solidFill>
                  <a:schemeClr val="bg1"/>
                </a:solidFill>
              </a:rPr>
              <a:t>Human nature weakened in its powers</a:t>
            </a:r>
          </a:p>
          <a:p>
            <a:pPr lvl="1">
              <a:spcAft>
                <a:spcPts val="600"/>
              </a:spcAft>
            </a:pPr>
            <a:r>
              <a:rPr lang="en-US" sz="2800" dirty="0">
                <a:solidFill>
                  <a:schemeClr val="bg1"/>
                </a:solidFill>
              </a:rPr>
              <a:t>Subject to ignorance</a:t>
            </a:r>
          </a:p>
          <a:p>
            <a:pPr lvl="1">
              <a:spcAft>
                <a:spcPts val="600"/>
              </a:spcAft>
            </a:pPr>
            <a:r>
              <a:rPr lang="en-US" sz="2800" dirty="0">
                <a:solidFill>
                  <a:schemeClr val="bg1"/>
                </a:solidFill>
              </a:rPr>
              <a:t>Suffering and death</a:t>
            </a:r>
          </a:p>
          <a:p>
            <a:pPr lvl="1">
              <a:spcAft>
                <a:spcPts val="600"/>
              </a:spcAft>
            </a:pPr>
            <a:r>
              <a:rPr lang="en-US" sz="2800" dirty="0">
                <a:solidFill>
                  <a:schemeClr val="bg1"/>
                </a:solidFill>
              </a:rPr>
              <a:t>”Concupiscence,” the inclination to sin is inherited by all</a:t>
            </a:r>
          </a:p>
          <a:p>
            <a:pPr lvl="1">
              <a:spcAft>
                <a:spcPts val="600"/>
              </a:spcAft>
            </a:pPr>
            <a:r>
              <a:rPr lang="en-US" sz="2800" dirty="0">
                <a:solidFill>
                  <a:schemeClr val="bg1"/>
                </a:solidFill>
              </a:rPr>
              <a:t>Look around</a:t>
            </a:r>
          </a:p>
          <a:p>
            <a:pPr marL="349250" lvl="1" indent="0" algn="r">
              <a:spcAft>
                <a:spcPts val="600"/>
              </a:spcAft>
              <a:buNone/>
            </a:pPr>
            <a:r>
              <a:rPr lang="en-US" sz="2800" dirty="0">
                <a:solidFill>
                  <a:schemeClr val="bg1"/>
                </a:solidFill>
              </a:rPr>
              <a:t>(CCC 413-419)</a:t>
            </a:r>
          </a:p>
          <a:p>
            <a:pPr marL="349250" lvl="1" indent="0" algn="r">
              <a:spcAft>
                <a:spcPts val="600"/>
              </a:spcAft>
              <a:buNone/>
            </a:pPr>
            <a:endParaRPr lang="en-US" sz="2800" dirty="0">
              <a:solidFill>
                <a:schemeClr val="bg1"/>
              </a:solidFill>
            </a:endParaRPr>
          </a:p>
        </p:txBody>
      </p:sp>
    </p:spTree>
    <p:extLst>
      <p:ext uri="{BB962C8B-B14F-4D97-AF65-F5344CB8AC3E}">
        <p14:creationId xmlns:p14="http://schemas.microsoft.com/office/powerpoint/2010/main" val="1064882549"/>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Personal Sin</a:t>
            </a:r>
          </a:p>
        </p:txBody>
      </p:sp>
      <p:sp>
        <p:nvSpPr>
          <p:cNvPr id="3" name="Content Placeholder 2"/>
          <p:cNvSpPr>
            <a:spLocks noGrp="1"/>
          </p:cNvSpPr>
          <p:nvPr>
            <p:ph idx="1"/>
          </p:nvPr>
        </p:nvSpPr>
        <p:spPr>
          <a:xfrm>
            <a:off x="549275" y="1600200"/>
            <a:ext cx="8042276" cy="4610099"/>
          </a:xfrm>
        </p:spPr>
        <p:txBody>
          <a:bodyPr>
            <a:noAutofit/>
          </a:bodyPr>
          <a:lstStyle/>
          <a:p>
            <a:pPr lvl="1">
              <a:spcAft>
                <a:spcPts val="600"/>
              </a:spcAft>
            </a:pPr>
            <a:r>
              <a:rPr lang="en-US" sz="2800" dirty="0">
                <a:solidFill>
                  <a:schemeClr val="bg1"/>
                </a:solidFill>
              </a:rPr>
              <a:t>An offence against reason, truth and right conscience</a:t>
            </a:r>
          </a:p>
          <a:p>
            <a:pPr lvl="1">
              <a:spcAft>
                <a:spcPts val="600"/>
              </a:spcAft>
            </a:pPr>
            <a:r>
              <a:rPr lang="en-US" sz="2800" dirty="0">
                <a:solidFill>
                  <a:schemeClr val="bg1"/>
                </a:solidFill>
              </a:rPr>
              <a:t>Failure in a genuine love of God and neighbor caused by a perverse attachment to certain goods</a:t>
            </a:r>
          </a:p>
          <a:p>
            <a:pPr lvl="1">
              <a:spcAft>
                <a:spcPts val="600"/>
              </a:spcAft>
            </a:pPr>
            <a:r>
              <a:rPr lang="en-US" sz="2800" dirty="0">
                <a:solidFill>
                  <a:schemeClr val="bg1"/>
                </a:solidFill>
              </a:rPr>
              <a:t>Wounds the nature of man and injures human solidarity</a:t>
            </a:r>
          </a:p>
          <a:p>
            <a:pPr lvl="1">
              <a:spcAft>
                <a:spcPts val="600"/>
              </a:spcAft>
            </a:pPr>
            <a:r>
              <a:rPr lang="en-US" sz="2800" dirty="0">
                <a:solidFill>
                  <a:schemeClr val="bg1"/>
                </a:solidFill>
              </a:rPr>
              <a:t>Contrary to the eternal law</a:t>
            </a:r>
          </a:p>
          <a:p>
            <a:pPr marL="349250" lvl="1" indent="0" algn="r">
              <a:spcAft>
                <a:spcPts val="600"/>
              </a:spcAft>
              <a:buNone/>
            </a:pPr>
            <a:r>
              <a:rPr lang="en-US" sz="2400" dirty="0">
                <a:solidFill>
                  <a:schemeClr val="bg1"/>
                </a:solidFill>
              </a:rPr>
              <a:t>(CCC 1849)</a:t>
            </a:r>
          </a:p>
        </p:txBody>
      </p:sp>
    </p:spTree>
    <p:extLst>
      <p:ext uri="{BB962C8B-B14F-4D97-AF65-F5344CB8AC3E}">
        <p14:creationId xmlns:p14="http://schemas.microsoft.com/office/powerpoint/2010/main" val="1410925212"/>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Personal Sin</a:t>
            </a:r>
          </a:p>
        </p:txBody>
      </p:sp>
      <p:sp>
        <p:nvSpPr>
          <p:cNvPr id="3" name="Content Placeholder 2"/>
          <p:cNvSpPr>
            <a:spLocks noGrp="1"/>
          </p:cNvSpPr>
          <p:nvPr>
            <p:ph idx="1"/>
          </p:nvPr>
        </p:nvSpPr>
        <p:spPr>
          <a:xfrm>
            <a:off x="549275" y="1600200"/>
            <a:ext cx="8042276" cy="4610099"/>
          </a:xfrm>
        </p:spPr>
        <p:txBody>
          <a:bodyPr>
            <a:noAutofit/>
          </a:bodyPr>
          <a:lstStyle/>
          <a:p>
            <a:pPr lvl="1">
              <a:spcAft>
                <a:spcPts val="600"/>
              </a:spcAft>
            </a:pPr>
            <a:r>
              <a:rPr lang="en-US" sz="2800" dirty="0">
                <a:solidFill>
                  <a:schemeClr val="bg1"/>
                </a:solidFill>
              </a:rPr>
              <a:t>An offence against God.</a:t>
            </a:r>
          </a:p>
          <a:p>
            <a:pPr lvl="1">
              <a:spcAft>
                <a:spcPts val="600"/>
              </a:spcAft>
            </a:pPr>
            <a:r>
              <a:rPr lang="en-US" sz="2800" dirty="0">
                <a:solidFill>
                  <a:schemeClr val="bg1"/>
                </a:solidFill>
              </a:rPr>
              <a:t>Turns our hearts away from God’s love</a:t>
            </a:r>
          </a:p>
          <a:p>
            <a:pPr lvl="1">
              <a:spcAft>
                <a:spcPts val="600"/>
              </a:spcAft>
            </a:pPr>
            <a:r>
              <a:rPr lang="en-US" sz="2800" dirty="0">
                <a:solidFill>
                  <a:schemeClr val="bg1"/>
                </a:solidFill>
              </a:rPr>
              <a:t>Is disobedience, a revolt against God through the will to become “like gods” knowing and determining good and evil.</a:t>
            </a:r>
          </a:p>
          <a:p>
            <a:pPr lvl="1">
              <a:spcAft>
                <a:spcPts val="600"/>
              </a:spcAft>
            </a:pPr>
            <a:r>
              <a:rPr lang="en-US" sz="2800" dirty="0">
                <a:solidFill>
                  <a:schemeClr val="bg1"/>
                </a:solidFill>
              </a:rPr>
              <a:t>The love of oneself even to contempt of God. </a:t>
            </a:r>
          </a:p>
          <a:p>
            <a:pPr lvl="1">
              <a:spcAft>
                <a:spcPts val="600"/>
              </a:spcAft>
            </a:pPr>
            <a:r>
              <a:rPr lang="en-US" sz="2800" dirty="0">
                <a:solidFill>
                  <a:schemeClr val="bg1"/>
                </a:solidFill>
              </a:rPr>
              <a:t>Diametrically opposed to the obedience of Jesus </a:t>
            </a:r>
          </a:p>
          <a:p>
            <a:pPr marL="349250" lvl="1" indent="0" algn="r">
              <a:spcAft>
                <a:spcPts val="600"/>
              </a:spcAft>
              <a:buNone/>
            </a:pPr>
            <a:r>
              <a:rPr lang="en-US" sz="2400" dirty="0">
                <a:solidFill>
                  <a:schemeClr val="bg1"/>
                </a:solidFill>
              </a:rPr>
              <a:t>(CCC 1850)</a:t>
            </a:r>
          </a:p>
        </p:txBody>
      </p:sp>
    </p:spTree>
    <p:extLst>
      <p:ext uri="{BB962C8B-B14F-4D97-AF65-F5344CB8AC3E}">
        <p14:creationId xmlns:p14="http://schemas.microsoft.com/office/powerpoint/2010/main" val="685652183"/>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Christ’s Victory over Sin</a:t>
            </a:r>
          </a:p>
        </p:txBody>
      </p:sp>
      <p:sp>
        <p:nvSpPr>
          <p:cNvPr id="3" name="Content Placeholder 2"/>
          <p:cNvSpPr>
            <a:spLocks noGrp="1"/>
          </p:cNvSpPr>
          <p:nvPr>
            <p:ph idx="1"/>
          </p:nvPr>
        </p:nvSpPr>
        <p:spPr>
          <a:xfrm>
            <a:off x="549275" y="1600200"/>
            <a:ext cx="8042276" cy="4610099"/>
          </a:xfrm>
        </p:spPr>
        <p:txBody>
          <a:bodyPr>
            <a:noAutofit/>
          </a:bodyPr>
          <a:lstStyle/>
          <a:p>
            <a:pPr lvl="1">
              <a:spcAft>
                <a:spcPts val="600"/>
              </a:spcAft>
            </a:pPr>
            <a:r>
              <a:rPr lang="en-US" sz="2800" dirty="0">
                <a:solidFill>
                  <a:schemeClr val="bg1"/>
                </a:solidFill>
              </a:rPr>
              <a:t>Christ’s victory over sin has given us greater blessings than those sin took away. </a:t>
            </a:r>
            <a:r>
              <a:rPr lang="en-US" sz="2800" i="1" dirty="0">
                <a:solidFill>
                  <a:schemeClr val="bg1"/>
                </a:solidFill>
              </a:rPr>
              <a:t>”where sin increased, grace abounded all the more” </a:t>
            </a:r>
            <a:r>
              <a:rPr lang="en-US" sz="2800" dirty="0">
                <a:solidFill>
                  <a:schemeClr val="bg1"/>
                </a:solidFill>
              </a:rPr>
              <a:t>(Rom 5:20).</a:t>
            </a:r>
          </a:p>
          <a:p>
            <a:pPr lvl="1">
              <a:spcAft>
                <a:spcPts val="600"/>
              </a:spcAft>
            </a:pPr>
            <a:r>
              <a:rPr lang="en-US" sz="2800" dirty="0">
                <a:solidFill>
                  <a:schemeClr val="bg1"/>
                </a:solidFill>
              </a:rPr>
              <a:t>”the world has been established and kept in being by the Creator's love; has fallen into slavery to sin but has been set free by Christ, crucified and risen to break the power of the evil one..” </a:t>
            </a:r>
          </a:p>
          <a:p>
            <a:pPr marL="349250" lvl="1" indent="0" algn="r">
              <a:spcAft>
                <a:spcPts val="600"/>
              </a:spcAft>
              <a:buNone/>
            </a:pPr>
            <a:r>
              <a:rPr lang="en-US" sz="2800" dirty="0">
                <a:solidFill>
                  <a:schemeClr val="bg1"/>
                </a:solidFill>
              </a:rPr>
              <a:t>(CCC 420-421)</a:t>
            </a:r>
          </a:p>
          <a:p>
            <a:pPr marL="349250" lvl="1" indent="0" algn="r">
              <a:spcAft>
                <a:spcPts val="600"/>
              </a:spcAft>
              <a:buNone/>
            </a:pPr>
            <a:endParaRPr lang="en-US" sz="2800" dirty="0">
              <a:solidFill>
                <a:schemeClr val="bg1"/>
              </a:solidFill>
            </a:endParaRPr>
          </a:p>
        </p:txBody>
      </p:sp>
    </p:spTree>
    <p:extLst>
      <p:ext uri="{BB962C8B-B14F-4D97-AF65-F5344CB8AC3E}">
        <p14:creationId xmlns:p14="http://schemas.microsoft.com/office/powerpoint/2010/main" val="4005703455"/>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Command to Baptize</a:t>
            </a:r>
          </a:p>
        </p:txBody>
      </p:sp>
      <p:sp>
        <p:nvSpPr>
          <p:cNvPr id="3" name="Content Placeholder 2"/>
          <p:cNvSpPr>
            <a:spLocks noGrp="1"/>
          </p:cNvSpPr>
          <p:nvPr>
            <p:ph idx="1"/>
          </p:nvPr>
        </p:nvSpPr>
        <p:spPr/>
        <p:txBody>
          <a:bodyPr>
            <a:normAutofit/>
          </a:bodyPr>
          <a:lstStyle/>
          <a:p>
            <a:pPr marL="336550" lvl="1" indent="0">
              <a:buNone/>
            </a:pPr>
            <a:endParaRPr lang="en-US" sz="3200" dirty="0">
              <a:solidFill>
                <a:schemeClr val="bg1"/>
              </a:solidFill>
            </a:endParaRPr>
          </a:p>
          <a:p>
            <a:pPr marL="336550" lvl="1" indent="0">
              <a:buNone/>
            </a:pPr>
            <a:r>
              <a:rPr lang="en-US" sz="3200" dirty="0">
                <a:solidFill>
                  <a:schemeClr val="bg1"/>
                </a:solidFill>
              </a:rPr>
              <a:t>“Go therefore and make disciples of all nations, baptizing them in the name of the Father and of the Son and of the Holy Spirit, teaching them to observe all that I have commanded you (Mt 28:19-20)</a:t>
            </a:r>
          </a:p>
        </p:txBody>
      </p:sp>
    </p:spTree>
    <p:extLst>
      <p:ext uri="{BB962C8B-B14F-4D97-AF65-F5344CB8AC3E}">
        <p14:creationId xmlns:p14="http://schemas.microsoft.com/office/powerpoint/2010/main" val="14061084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Custom 1">
      <a:dk1>
        <a:sysClr val="windowText" lastClr="000000"/>
      </a:dk1>
      <a:lt1>
        <a:sysClr val="window" lastClr="FFFFFF"/>
      </a:lt1>
      <a:dk2>
        <a:srgbClr val="09213B"/>
      </a:dk2>
      <a:lt2>
        <a:srgbClr val="952A19"/>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1">
    <a:dk1>
      <a:sysClr val="windowText" lastClr="000000"/>
    </a:dk1>
    <a:lt1>
      <a:sysClr val="window" lastClr="FFFFFF"/>
    </a:lt1>
    <a:dk2>
      <a:srgbClr val="09213B"/>
    </a:dk2>
    <a:lt2>
      <a:srgbClr val="952A19"/>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themeOverride>
</file>

<file path=ppt/theme/themeOverride2.xml><?xml version="1.0" encoding="utf-8"?>
<a:themeOverride xmlns:a="http://schemas.openxmlformats.org/drawingml/2006/main">
  <a:clrScheme name="Custom 1">
    <a:dk1>
      <a:sysClr val="windowText" lastClr="000000"/>
    </a:dk1>
    <a:lt1>
      <a:sysClr val="window" lastClr="FFFFFF"/>
    </a:lt1>
    <a:dk2>
      <a:srgbClr val="09213B"/>
    </a:dk2>
    <a:lt2>
      <a:srgbClr val="952A19"/>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themeOverride>
</file>

<file path=ppt/theme/themeOverride3.xml><?xml version="1.0" encoding="utf-8"?>
<a:themeOverride xmlns:a="http://schemas.openxmlformats.org/drawingml/2006/main">
  <a:clrScheme name="Custom 1">
    <a:dk1>
      <a:sysClr val="windowText" lastClr="000000"/>
    </a:dk1>
    <a:lt1>
      <a:sysClr val="window" lastClr="FFFFFF"/>
    </a:lt1>
    <a:dk2>
      <a:srgbClr val="09213B"/>
    </a:dk2>
    <a:lt2>
      <a:srgbClr val="952A19"/>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themeOverride>
</file>

<file path=ppt/theme/themeOverride4.xml><?xml version="1.0" encoding="utf-8"?>
<a:themeOverride xmlns:a="http://schemas.openxmlformats.org/drawingml/2006/main">
  <a:clrScheme name="Custom 1">
    <a:dk1>
      <a:sysClr val="windowText" lastClr="000000"/>
    </a:dk1>
    <a:lt1>
      <a:sysClr val="window" lastClr="FFFFFF"/>
    </a:lt1>
    <a:dk2>
      <a:srgbClr val="09213B"/>
    </a:dk2>
    <a:lt2>
      <a:srgbClr val="952A19"/>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themeOverride>
</file>

<file path=ppt/theme/themeOverride5.xml><?xml version="1.0" encoding="utf-8"?>
<a:themeOverride xmlns:a="http://schemas.openxmlformats.org/drawingml/2006/main">
  <a:clrScheme name="Custom 1">
    <a:dk1>
      <a:sysClr val="windowText" lastClr="000000"/>
    </a:dk1>
    <a:lt1>
      <a:sysClr val="window" lastClr="FFFFFF"/>
    </a:lt1>
    <a:dk2>
      <a:srgbClr val="09213B"/>
    </a:dk2>
    <a:lt2>
      <a:srgbClr val="952A19"/>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themeOverride>
</file>

<file path=ppt/theme/themeOverride6.xml><?xml version="1.0" encoding="utf-8"?>
<a:themeOverride xmlns:a="http://schemas.openxmlformats.org/drawingml/2006/main">
  <a:clrScheme name="Custom 1">
    <a:dk1>
      <a:sysClr val="windowText" lastClr="000000"/>
    </a:dk1>
    <a:lt1>
      <a:sysClr val="window" lastClr="FFFFFF"/>
    </a:lt1>
    <a:dk2>
      <a:srgbClr val="09213B"/>
    </a:dk2>
    <a:lt2>
      <a:srgbClr val="952A19"/>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themeOverride>
</file>

<file path=ppt/theme/themeOverride7.xml><?xml version="1.0" encoding="utf-8"?>
<a:themeOverride xmlns:a="http://schemas.openxmlformats.org/drawingml/2006/main">
  <a:clrScheme name="Custom 1">
    <a:dk1>
      <a:sysClr val="windowText" lastClr="000000"/>
    </a:dk1>
    <a:lt1>
      <a:sysClr val="window" lastClr="FFFFFF"/>
    </a:lt1>
    <a:dk2>
      <a:srgbClr val="09213B"/>
    </a:dk2>
    <a:lt2>
      <a:srgbClr val="952A19"/>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themeOverride>
</file>

<file path=ppt/theme/themeOverride8.xml><?xml version="1.0" encoding="utf-8"?>
<a:themeOverride xmlns:a="http://schemas.openxmlformats.org/drawingml/2006/main">
  <a:clrScheme name="Custom 1">
    <a:dk1>
      <a:sysClr val="windowText" lastClr="000000"/>
    </a:dk1>
    <a:lt1>
      <a:sysClr val="window" lastClr="FFFFFF"/>
    </a:lt1>
    <a:dk2>
      <a:srgbClr val="09213B"/>
    </a:dk2>
    <a:lt2>
      <a:srgbClr val="952A19"/>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themeOverride>
</file>

<file path=docProps/app.xml><?xml version="1.0" encoding="utf-8"?>
<Properties xmlns="http://schemas.openxmlformats.org/officeDocument/2006/extended-properties" xmlns:vt="http://schemas.openxmlformats.org/officeDocument/2006/docPropsVTypes">
  <Template/>
  <TotalTime>13435</TotalTime>
  <Words>1578</Words>
  <Application>Microsoft Macintosh PowerPoint</Application>
  <PresentationFormat>On-screen Show (4:3)</PresentationFormat>
  <Paragraphs>245</Paragraphs>
  <Slides>36</Slides>
  <Notes>36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Calibri</vt:lpstr>
      <vt:lpstr>News Gothic MT</vt:lpstr>
      <vt:lpstr>Wingdings 2</vt:lpstr>
      <vt:lpstr>Breeze</vt:lpstr>
      <vt:lpstr>The Sacraments of Baptism and Confirmation</vt:lpstr>
      <vt:lpstr>Sacraments of Initiation</vt:lpstr>
      <vt:lpstr>Sacrament of  Baptism </vt:lpstr>
      <vt:lpstr>Original Sin</vt:lpstr>
      <vt:lpstr>Effects of Original Sin</vt:lpstr>
      <vt:lpstr>Personal Sin</vt:lpstr>
      <vt:lpstr>Personal Sin</vt:lpstr>
      <vt:lpstr>Christ’s Victory over Sin</vt:lpstr>
      <vt:lpstr>Command to Baptize</vt:lpstr>
      <vt:lpstr>Necessity of Baptism</vt:lpstr>
      <vt:lpstr>Overview of Baptism</vt:lpstr>
      <vt:lpstr>Essential Rite of Baptism</vt:lpstr>
      <vt:lpstr>Water in Baptism</vt:lpstr>
      <vt:lpstr>Effects of Baptism</vt:lpstr>
      <vt:lpstr>Effects of Baptism</vt:lpstr>
      <vt:lpstr>Seal of Baptism</vt:lpstr>
      <vt:lpstr>   Those Not Baptized?   </vt:lpstr>
      <vt:lpstr>   Baptizing Infants   </vt:lpstr>
      <vt:lpstr>   Unbaptized Children    </vt:lpstr>
      <vt:lpstr>Who Can Baptize?</vt:lpstr>
      <vt:lpstr>Godparents</vt:lpstr>
      <vt:lpstr>Liturgy of Baptism (Catechumens)</vt:lpstr>
      <vt:lpstr>Liturgy of Baptism (Infants) </vt:lpstr>
      <vt:lpstr>Liturgy of Baptism (Infants) </vt:lpstr>
      <vt:lpstr>Faith and Baptism</vt:lpstr>
      <vt:lpstr>Questions?</vt:lpstr>
      <vt:lpstr> Sacrament of  Confirmation  </vt:lpstr>
      <vt:lpstr>Scripture</vt:lpstr>
      <vt:lpstr>Effects of Confirmation</vt:lpstr>
      <vt:lpstr>Seven Gifts of the Holy Spirit</vt:lpstr>
      <vt:lpstr>Fruits of the Holy Spirit</vt:lpstr>
      <vt:lpstr>Adults Receiving Confirmation</vt:lpstr>
      <vt:lpstr>Essential Rite of Confirmation</vt:lpstr>
      <vt:lpstr>Miscellaneous</vt:lpstr>
      <vt:lpstr>Sponsors/Godparents</vt:lpstr>
      <vt:lpstr>Questions?</vt:lpstr>
    </vt:vector>
  </TitlesOfParts>
  <Company>Home-MAC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Church: Reflecting the Light of Christ</dc:title>
  <dc:creator>Patrick Goin</dc:creator>
  <cp:lastModifiedBy>Deacon Patrick Goin</cp:lastModifiedBy>
  <cp:revision>134</cp:revision>
  <cp:lastPrinted>2020-11-18T22:25:32Z</cp:lastPrinted>
  <dcterms:created xsi:type="dcterms:W3CDTF">2014-01-12T22:29:06Z</dcterms:created>
  <dcterms:modified xsi:type="dcterms:W3CDTF">2020-11-22T12:34:12Z</dcterms:modified>
</cp:coreProperties>
</file>